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477" r:id="rId2"/>
    <p:sldId id="499" r:id="rId3"/>
    <p:sldId id="527" r:id="rId4"/>
    <p:sldId id="531" r:id="rId5"/>
    <p:sldId id="533" r:id="rId6"/>
    <p:sldId id="524" r:id="rId7"/>
    <p:sldId id="534" r:id="rId8"/>
    <p:sldId id="530" r:id="rId9"/>
    <p:sldId id="525" r:id="rId10"/>
    <p:sldId id="528" r:id="rId11"/>
    <p:sldId id="535" r:id="rId12"/>
    <p:sldId id="536" r:id="rId13"/>
    <p:sldId id="526" r:id="rId14"/>
    <p:sldId id="529" r:id="rId15"/>
    <p:sldId id="519" r:id="rId16"/>
    <p:sldId id="53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26C6"/>
    <a:srgbClr val="F8766D"/>
    <a:srgbClr val="06BFC4"/>
    <a:srgbClr val="629CFF"/>
    <a:srgbClr val="03BB38"/>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701"/>
    <p:restoredTop sz="88830" autoAdjust="0"/>
  </p:normalViewPr>
  <p:slideViewPr>
    <p:cSldViewPr snapToGrid="0" showGuides="1">
      <p:cViewPr varScale="1">
        <p:scale>
          <a:sx n="148" d="100"/>
          <a:sy n="148" d="100"/>
        </p:scale>
        <p:origin x="1160"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err="1">
                <a:solidFill>
                  <a:srgbClr val="CCCCCC"/>
                </a:solidFill>
                <a:effectLst/>
                <a:latin typeface="Menlo" panose="020B0609030804020204" pitchFamily="49" charset="0"/>
              </a:rPr>
              <a:t>Myo</a:t>
            </a:r>
            <a:r>
              <a:rPr lang="en-US" b="0" dirty="0">
                <a:solidFill>
                  <a:srgbClr val="CCCCCC"/>
                </a:solidFill>
                <a:effectLst/>
                <a:latin typeface="Menlo" panose="020B0609030804020204" pitchFamily="49" charset="0"/>
              </a:rPr>
              <a:t> # CD4 T: 0.00062 (</a:t>
            </a:r>
            <a:r>
              <a:rPr lang="en-US" b="0" dirty="0" err="1">
                <a:solidFill>
                  <a:srgbClr val="CCCCCC"/>
                </a:solidFill>
                <a:effectLst/>
                <a:latin typeface="Menlo" panose="020B0609030804020204" pitchFamily="49" charset="0"/>
              </a:rPr>
              <a:t>padj</a:t>
            </a:r>
            <a:r>
              <a:rPr lang="en-US" b="0" dirty="0">
                <a:solidFill>
                  <a:srgbClr val="CCCCCC"/>
                </a:solidFill>
                <a:effectLst/>
                <a:latin typeface="Menlo" panose="020B0609030804020204" pitchFamily="49" charset="0"/>
              </a:rPr>
              <a:t>)</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Colitis # CD4 T: 2e-6 (</a:t>
            </a:r>
            <a:r>
              <a:rPr lang="en-US" b="0" dirty="0" err="1">
                <a:solidFill>
                  <a:srgbClr val="CCCCCC"/>
                </a:solidFill>
                <a:effectLst/>
                <a:latin typeface="Menlo" panose="020B0609030804020204" pitchFamily="49" charset="0"/>
              </a:rPr>
              <a:t>padj</a:t>
            </a:r>
            <a:r>
              <a:rPr lang="en-US" b="0" dirty="0">
                <a:solidFill>
                  <a:srgbClr val="CCCCCC"/>
                </a:solidFill>
                <a:effectLst/>
                <a:latin typeface="Menlo" panose="020B0609030804020204" pitchFamily="49" charset="0"/>
              </a:rPr>
              <a:t>)</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Ask Peter if this is what he envisioned for me doing for this data? Offer to perform on his data</a:t>
            </a:r>
          </a:p>
        </p:txBody>
      </p:sp>
      <p:sp>
        <p:nvSpPr>
          <p:cNvPr id="4" name="Slide Number Placeholder 3"/>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2439400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err="1">
                <a:solidFill>
                  <a:srgbClr val="CCCCCC"/>
                </a:solidFill>
                <a:effectLst/>
                <a:latin typeface="Menlo" panose="020B0609030804020204" pitchFamily="49" charset="0"/>
              </a:rPr>
              <a:t>Myo</a:t>
            </a:r>
            <a:r>
              <a:rPr lang="en-US" b="0" dirty="0">
                <a:solidFill>
                  <a:srgbClr val="CCCCCC"/>
                </a:solidFill>
                <a:effectLst/>
                <a:latin typeface="Menlo" panose="020B0609030804020204" pitchFamily="49" charset="0"/>
              </a:rPr>
              <a:t> # CD4 T: 0.00062 (</a:t>
            </a:r>
            <a:r>
              <a:rPr lang="en-US" b="0" dirty="0" err="1">
                <a:solidFill>
                  <a:srgbClr val="CCCCCC"/>
                </a:solidFill>
                <a:effectLst/>
                <a:latin typeface="Menlo" panose="020B0609030804020204" pitchFamily="49" charset="0"/>
              </a:rPr>
              <a:t>padj</a:t>
            </a:r>
            <a:r>
              <a:rPr lang="en-US" b="0" dirty="0">
                <a:solidFill>
                  <a:srgbClr val="CCCCCC"/>
                </a:solidFill>
                <a:effectLst/>
                <a:latin typeface="Menlo" panose="020B0609030804020204" pitchFamily="49" charset="0"/>
              </a:rPr>
              <a:t>)</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Colitis # CD4 T: 2e-6 (</a:t>
            </a:r>
            <a:r>
              <a:rPr lang="en-US" b="0" dirty="0" err="1">
                <a:solidFill>
                  <a:srgbClr val="CCCCCC"/>
                </a:solidFill>
                <a:effectLst/>
                <a:latin typeface="Menlo" panose="020B0609030804020204" pitchFamily="49" charset="0"/>
              </a:rPr>
              <a:t>padj</a:t>
            </a:r>
            <a:r>
              <a:rPr lang="en-US" b="0" dirty="0">
                <a:solidFill>
                  <a:srgbClr val="CCCCCC"/>
                </a:solidFill>
                <a:effectLst/>
                <a:latin typeface="Menlo" panose="020B0609030804020204" pitchFamily="49" charset="0"/>
              </a:rPr>
              <a:t>)</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Ask Peter if this is what he envisioned for me doing for this data? Offer to perform on his data</a:t>
            </a:r>
          </a:p>
        </p:txBody>
      </p:sp>
      <p:sp>
        <p:nvSpPr>
          <p:cNvPr id="4" name="Slide Number Placeholder 3"/>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1009454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C45F1B-A8D1-A2A8-AFD9-BD9F123536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48D09F8-48B3-CB15-696C-6834E503F2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C51010-9A7A-6DE2-1A10-A9EFEAB28B90}"/>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7B67AFDB-1C59-80E1-E1D2-F71ED89AA2B0}"/>
              </a:ext>
            </a:extLst>
          </p:cNvPr>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3608373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Clonotypes here for both heatmaps ordered by counts normalized by clonotype depth</a:t>
            </a:r>
            <a:endParaRPr lang="en-US" b="0" dirty="0">
              <a:solidFill>
                <a:srgbClr val="CCCCCC"/>
              </a:solidFill>
              <a:effectLst/>
              <a:latin typeface="Menlo" panose="020B0609030804020204" pitchFamily="49" charset="0"/>
            </a:endParaRP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 CD4 Naive TRB hydrophobicity 70, 90%</a:t>
            </a:r>
          </a:p>
          <a:p>
            <a:r>
              <a:rPr lang="en-US" b="0" dirty="0">
                <a:solidFill>
                  <a:srgbClr val="CCCCCC"/>
                </a:solidFill>
                <a:effectLst/>
                <a:latin typeface="Menlo" panose="020B0609030804020204" pitchFamily="49" charset="0"/>
              </a:rPr>
              <a:t># CD4 TCM TRB </a:t>
            </a:r>
            <a:r>
              <a:rPr lang="en-US" b="0" dirty="0" err="1">
                <a:solidFill>
                  <a:srgbClr val="CCCCCC"/>
                </a:solidFill>
                <a:effectLst/>
                <a:latin typeface="Menlo" panose="020B0609030804020204" pitchFamily="49" charset="0"/>
              </a:rPr>
              <a:t>hycrophobicity</a:t>
            </a:r>
            <a:r>
              <a:rPr lang="en-US" b="0" dirty="0">
                <a:solidFill>
                  <a:srgbClr val="CCCCCC"/>
                </a:solidFill>
                <a:effectLst/>
                <a:latin typeface="Menlo" panose="020B0609030804020204" pitchFamily="49" charset="0"/>
              </a:rPr>
              <a:t> 70%</a:t>
            </a:r>
          </a:p>
          <a:p>
            <a:r>
              <a:rPr lang="en-US" b="0" dirty="0">
                <a:solidFill>
                  <a:srgbClr val="CCCCCC"/>
                </a:solidFill>
                <a:effectLst/>
                <a:latin typeface="Menlo" panose="020B0609030804020204" pitchFamily="49" charset="0"/>
              </a:rPr>
              <a:t># CD4 TCM TRB CDR3 length 70%</a:t>
            </a:r>
          </a:p>
          <a:p>
            <a:r>
              <a:rPr lang="en-US" b="0" dirty="0">
                <a:solidFill>
                  <a:srgbClr val="CCCCCC"/>
                </a:solidFill>
                <a:effectLst/>
                <a:latin typeface="Menlo" panose="020B0609030804020204" pitchFamily="49" charset="0"/>
              </a:rPr>
              <a:t># CD4 TEM TRA hydrophobicity 30%</a:t>
            </a:r>
          </a:p>
        </p:txBody>
      </p:sp>
      <p:sp>
        <p:nvSpPr>
          <p:cNvPr id="4" name="Slide Number Placeholder 3"/>
          <p:cNvSpPr>
            <a:spLocks noGrp="1"/>
          </p:cNvSpPr>
          <p:nvPr>
            <p:ph type="sldNum" sz="quarter" idx="5"/>
          </p:nvPr>
        </p:nvSpPr>
        <p:spPr/>
        <p:txBody>
          <a:bodyPr/>
          <a:lstStyle/>
          <a:p>
            <a:fld id="{061BAA8C-FDC6-D345-B4E0-3B02449209FB}" type="slidenum">
              <a:rPr lang="en-US" smtClean="0"/>
              <a:t>13</a:t>
            </a:fld>
            <a:endParaRPr lang="en-US"/>
          </a:p>
        </p:txBody>
      </p:sp>
    </p:spTree>
    <p:extLst>
      <p:ext uri="{BB962C8B-B14F-4D97-AF65-F5344CB8AC3E}">
        <p14:creationId xmlns:p14="http://schemas.microsoft.com/office/powerpoint/2010/main" val="3071244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14</a:t>
            </a:fld>
            <a:endParaRPr lang="en-US"/>
          </a:p>
        </p:txBody>
      </p:sp>
    </p:spTree>
    <p:extLst>
      <p:ext uri="{BB962C8B-B14F-4D97-AF65-F5344CB8AC3E}">
        <p14:creationId xmlns:p14="http://schemas.microsoft.com/office/powerpoint/2010/main" val="31068643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15</a:t>
            </a:fld>
            <a:endParaRPr lang="en-US"/>
          </a:p>
        </p:txBody>
      </p:sp>
    </p:spTree>
    <p:extLst>
      <p:ext uri="{BB962C8B-B14F-4D97-AF65-F5344CB8AC3E}">
        <p14:creationId xmlns:p14="http://schemas.microsoft.com/office/powerpoint/2010/main" val="9061405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16</a:t>
            </a:fld>
            <a:endParaRPr lang="en-US"/>
          </a:p>
        </p:txBody>
      </p:sp>
    </p:spTree>
    <p:extLst>
      <p:ext uri="{BB962C8B-B14F-4D97-AF65-F5344CB8AC3E}">
        <p14:creationId xmlns:p14="http://schemas.microsoft.com/office/powerpoint/2010/main" val="2097553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3864341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Menlo" panose="020B0609030804020204" pitchFamily="49" charset="0"/>
              </a:rPr>
              <a:t>There’s only 1 patient in myocarditis dataset that had colitis and had </a:t>
            </a:r>
            <a:r>
              <a:rPr lang="en-US" b="0" dirty="0" err="1">
                <a:solidFill>
                  <a:srgbClr val="CCCCCC"/>
                </a:solidFill>
                <a:effectLst/>
                <a:latin typeface="Menlo" panose="020B0609030804020204" pitchFamily="49" charset="0"/>
              </a:rPr>
              <a:t>scRNAseq</a:t>
            </a:r>
            <a:r>
              <a:rPr lang="en-US" b="0" dirty="0">
                <a:solidFill>
                  <a:srgbClr val="CCCCCC"/>
                </a:solidFill>
                <a:effectLst/>
                <a:latin typeface="Menlo" panose="020B0609030804020204" pitchFamily="49" charset="0"/>
              </a:rPr>
              <a:t> data… not worth looking into anything with n = 1 I don’t think</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padj</a:t>
            </a:r>
            <a:r>
              <a:rPr lang="en-US" b="0" dirty="0">
                <a:solidFill>
                  <a:srgbClr val="CCCCCC"/>
                </a:solidFill>
                <a:effectLst/>
                <a:latin typeface="Menlo" panose="020B0609030804020204" pitchFamily="49" charset="0"/>
              </a:rPr>
              <a:t> normalized by clonotype depth</a:t>
            </a:r>
          </a:p>
          <a:p>
            <a:r>
              <a:rPr lang="en-US" b="0" dirty="0">
                <a:solidFill>
                  <a:srgbClr val="CCCCCC"/>
                </a:solidFill>
                <a:effectLst/>
                <a:latin typeface="Menlo" panose="020B0609030804020204" pitchFamily="49" charset="0"/>
              </a:rPr>
              <a:t># CD4 Proliferating: 0.01</a:t>
            </a:r>
          </a:p>
          <a:p>
            <a:r>
              <a:rPr lang="en-US" b="0" dirty="0">
                <a:solidFill>
                  <a:srgbClr val="CCCCCC"/>
                </a:solidFill>
                <a:effectLst/>
                <a:latin typeface="Menlo" panose="020B0609030804020204" pitchFamily="49" charset="0"/>
              </a:rPr>
              <a:t># CD4 TEM: 0.004</a:t>
            </a:r>
          </a:p>
          <a:p>
            <a:r>
              <a:rPr lang="en-US" b="0" dirty="0">
                <a:solidFill>
                  <a:srgbClr val="CCCCCC"/>
                </a:solidFill>
                <a:effectLst/>
                <a:latin typeface="Menlo" panose="020B0609030804020204" pitchFamily="49" charset="0"/>
              </a:rPr>
              <a:t># CD8 Naive: 0.01</a:t>
            </a:r>
          </a:p>
          <a:p>
            <a:r>
              <a:rPr lang="en-US" b="0" dirty="0">
                <a:solidFill>
                  <a:srgbClr val="CCCCCC"/>
                </a:solidFill>
                <a:effectLst/>
                <a:latin typeface="Menlo" panose="020B0609030804020204" pitchFamily="49" charset="0"/>
              </a:rPr>
              <a:t># CD8 TCM: 0.01</a:t>
            </a:r>
          </a:p>
          <a:p>
            <a:r>
              <a:rPr lang="en-US" b="0" dirty="0">
                <a:solidFill>
                  <a:srgbClr val="CCCCCC"/>
                </a:solidFill>
                <a:effectLst/>
                <a:latin typeface="Menlo" panose="020B0609030804020204" pitchFamily="49" charset="0"/>
              </a:rPr>
              <a:t># MAITs: 0.004</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padj</a:t>
            </a:r>
            <a:r>
              <a:rPr lang="en-US" b="0" dirty="0">
                <a:solidFill>
                  <a:srgbClr val="CCCCCC"/>
                </a:solidFill>
                <a:effectLst/>
                <a:latin typeface="Menlo" panose="020B0609030804020204" pitchFamily="49" charset="0"/>
              </a:rPr>
              <a:t> values </a:t>
            </a:r>
            <a:r>
              <a:rPr lang="en-US" b="0" dirty="0" err="1">
                <a:solidFill>
                  <a:srgbClr val="CCCCCC"/>
                </a:solidFill>
                <a:effectLst/>
                <a:latin typeface="Menlo" panose="020B0609030804020204" pitchFamily="49" charset="0"/>
              </a:rPr>
              <a:t>downsampled</a:t>
            </a:r>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 CD4 Proliferating: 0.01</a:t>
            </a:r>
          </a:p>
          <a:p>
            <a:r>
              <a:rPr lang="en-US" b="0" dirty="0">
                <a:solidFill>
                  <a:srgbClr val="CCCCCC"/>
                </a:solidFill>
                <a:effectLst/>
                <a:latin typeface="Menlo" panose="020B0609030804020204" pitchFamily="49" charset="0"/>
              </a:rPr>
              <a:t># CD4 TEM: 0.004</a:t>
            </a:r>
          </a:p>
          <a:p>
            <a:r>
              <a:rPr lang="en-US" b="0" dirty="0">
                <a:solidFill>
                  <a:srgbClr val="CCCCCC"/>
                </a:solidFill>
                <a:effectLst/>
                <a:latin typeface="Menlo" panose="020B0609030804020204" pitchFamily="49" charset="0"/>
              </a:rPr>
              <a:t># CD8 Naive: 0.02</a:t>
            </a:r>
          </a:p>
          <a:p>
            <a:r>
              <a:rPr lang="en-US" b="0" dirty="0">
                <a:solidFill>
                  <a:srgbClr val="CCCCCC"/>
                </a:solidFill>
                <a:effectLst/>
                <a:latin typeface="Menlo" panose="020B0609030804020204" pitchFamily="49" charset="0"/>
              </a:rPr>
              <a:t># CD8 TCM: 0.01</a:t>
            </a:r>
          </a:p>
          <a:p>
            <a:r>
              <a:rPr lang="en-US" b="0" dirty="0">
                <a:solidFill>
                  <a:srgbClr val="CCCCCC"/>
                </a:solidFill>
                <a:effectLst/>
                <a:latin typeface="Menlo" panose="020B0609030804020204" pitchFamily="49" charset="0"/>
              </a:rPr>
              <a:t># MAITs: 0.004</a:t>
            </a:r>
          </a:p>
        </p:txBody>
      </p:sp>
      <p:sp>
        <p:nvSpPr>
          <p:cNvPr id="4" name="Slide Number Placeholder 3"/>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33857680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Menlo" panose="020B0609030804020204" pitchFamily="49" charset="0"/>
              </a:rPr>
              <a:t>There’s only 1 patient in myocarditis dataset that had colitis and had </a:t>
            </a:r>
            <a:r>
              <a:rPr lang="en-US" b="0" dirty="0" err="1">
                <a:solidFill>
                  <a:srgbClr val="CCCCCC"/>
                </a:solidFill>
                <a:effectLst/>
                <a:latin typeface="Menlo" panose="020B0609030804020204" pitchFamily="49" charset="0"/>
              </a:rPr>
              <a:t>scRNAseq</a:t>
            </a:r>
            <a:r>
              <a:rPr lang="en-US" b="0" dirty="0">
                <a:solidFill>
                  <a:srgbClr val="CCCCCC"/>
                </a:solidFill>
                <a:effectLst/>
                <a:latin typeface="Menlo" panose="020B0609030804020204" pitchFamily="49" charset="0"/>
              </a:rPr>
              <a:t> data… not worth looking into anything with n = 1 I don’t think</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padj</a:t>
            </a:r>
            <a:r>
              <a:rPr lang="en-US" b="0" dirty="0">
                <a:solidFill>
                  <a:srgbClr val="CCCCCC"/>
                </a:solidFill>
                <a:effectLst/>
                <a:latin typeface="Menlo" panose="020B0609030804020204" pitchFamily="49" charset="0"/>
              </a:rPr>
              <a:t> normalized by clonotype depth</a:t>
            </a:r>
          </a:p>
          <a:p>
            <a:r>
              <a:rPr lang="en-US" b="0" dirty="0">
                <a:solidFill>
                  <a:srgbClr val="CCCCCC"/>
                </a:solidFill>
                <a:effectLst/>
                <a:latin typeface="Menlo" panose="020B0609030804020204" pitchFamily="49" charset="0"/>
              </a:rPr>
              <a:t># CD4 Proliferating: 0.01</a:t>
            </a:r>
          </a:p>
          <a:p>
            <a:r>
              <a:rPr lang="en-US" b="0" dirty="0">
                <a:solidFill>
                  <a:srgbClr val="CCCCCC"/>
                </a:solidFill>
                <a:effectLst/>
                <a:latin typeface="Menlo" panose="020B0609030804020204" pitchFamily="49" charset="0"/>
              </a:rPr>
              <a:t># CD4 TEM: 0.004</a:t>
            </a:r>
          </a:p>
          <a:p>
            <a:r>
              <a:rPr lang="en-US" b="0" dirty="0">
                <a:solidFill>
                  <a:srgbClr val="CCCCCC"/>
                </a:solidFill>
                <a:effectLst/>
                <a:latin typeface="Menlo" panose="020B0609030804020204" pitchFamily="49" charset="0"/>
              </a:rPr>
              <a:t># CD8 Naive: 0.01</a:t>
            </a:r>
          </a:p>
          <a:p>
            <a:r>
              <a:rPr lang="en-US" b="0" dirty="0">
                <a:solidFill>
                  <a:srgbClr val="CCCCCC"/>
                </a:solidFill>
                <a:effectLst/>
                <a:latin typeface="Menlo" panose="020B0609030804020204" pitchFamily="49" charset="0"/>
              </a:rPr>
              <a:t># CD8 TCM: 0.01</a:t>
            </a:r>
          </a:p>
          <a:p>
            <a:r>
              <a:rPr lang="en-US" b="0" dirty="0">
                <a:solidFill>
                  <a:srgbClr val="CCCCCC"/>
                </a:solidFill>
                <a:effectLst/>
                <a:latin typeface="Menlo" panose="020B0609030804020204" pitchFamily="49" charset="0"/>
              </a:rPr>
              <a:t># MAITs: 0.004</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padj</a:t>
            </a:r>
            <a:r>
              <a:rPr lang="en-US" b="0" dirty="0">
                <a:solidFill>
                  <a:srgbClr val="CCCCCC"/>
                </a:solidFill>
                <a:effectLst/>
                <a:latin typeface="Menlo" panose="020B0609030804020204" pitchFamily="49" charset="0"/>
              </a:rPr>
              <a:t> values </a:t>
            </a:r>
            <a:r>
              <a:rPr lang="en-US" b="0" dirty="0" err="1">
                <a:solidFill>
                  <a:srgbClr val="CCCCCC"/>
                </a:solidFill>
                <a:effectLst/>
                <a:latin typeface="Menlo" panose="020B0609030804020204" pitchFamily="49" charset="0"/>
              </a:rPr>
              <a:t>downsampled</a:t>
            </a:r>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 CD4 Proliferating: 0.01</a:t>
            </a:r>
          </a:p>
          <a:p>
            <a:r>
              <a:rPr lang="en-US" b="0" dirty="0">
                <a:solidFill>
                  <a:srgbClr val="CCCCCC"/>
                </a:solidFill>
                <a:effectLst/>
                <a:latin typeface="Menlo" panose="020B0609030804020204" pitchFamily="49" charset="0"/>
              </a:rPr>
              <a:t># CD4 TEM: 0.004</a:t>
            </a:r>
          </a:p>
          <a:p>
            <a:r>
              <a:rPr lang="en-US" b="0" dirty="0">
                <a:solidFill>
                  <a:srgbClr val="CCCCCC"/>
                </a:solidFill>
                <a:effectLst/>
                <a:latin typeface="Menlo" panose="020B0609030804020204" pitchFamily="49" charset="0"/>
              </a:rPr>
              <a:t># CD8 Naive: 0.02</a:t>
            </a:r>
          </a:p>
          <a:p>
            <a:r>
              <a:rPr lang="en-US" b="0" dirty="0">
                <a:solidFill>
                  <a:srgbClr val="CCCCCC"/>
                </a:solidFill>
                <a:effectLst/>
                <a:latin typeface="Menlo" panose="020B0609030804020204" pitchFamily="49" charset="0"/>
              </a:rPr>
              <a:t># CD8 TCM: 0.01</a:t>
            </a:r>
          </a:p>
          <a:p>
            <a:r>
              <a:rPr lang="en-US" b="0" dirty="0">
                <a:solidFill>
                  <a:srgbClr val="CCCCCC"/>
                </a:solidFill>
                <a:effectLst/>
                <a:latin typeface="Menlo" panose="020B0609030804020204" pitchFamily="49" charset="0"/>
              </a:rPr>
              <a:t># MAITs: 0.004</a:t>
            </a:r>
          </a:p>
        </p:txBody>
      </p:sp>
      <p:sp>
        <p:nvSpPr>
          <p:cNvPr id="4" name="Slide Number Placeholder 3"/>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5146128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Menlo" panose="020B0609030804020204" pitchFamily="49" charset="0"/>
              </a:rPr>
              <a:t>My impression is that their cell typing was ~manual based on marker expression</a:t>
            </a:r>
          </a:p>
        </p:txBody>
      </p:sp>
      <p:sp>
        <p:nvSpPr>
          <p:cNvPr id="4" name="Slide Number Placeholder 3"/>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2235309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u="none" strike="noStrike" dirty="0">
                <a:solidFill>
                  <a:srgbClr val="2C3E50"/>
                </a:solidFill>
                <a:effectLst/>
                <a:latin typeface="Lato" panose="020F0502020204030204" pitchFamily="34" charset="0"/>
              </a:rPr>
              <a:t>Annotate each query cell based on a set of reference-defined cell states</a:t>
            </a:r>
          </a:p>
          <a:p>
            <a:pPr algn="l">
              <a:buFont typeface="Arial" panose="020B0604020202020204" pitchFamily="34" charset="0"/>
              <a:buChar char="•"/>
            </a:pPr>
            <a:r>
              <a:rPr lang="en-US" b="0" i="0" u="none" strike="noStrike" dirty="0">
                <a:solidFill>
                  <a:srgbClr val="2C3E50"/>
                </a:solidFill>
                <a:effectLst/>
                <a:latin typeface="Lato" panose="020F0502020204030204" pitchFamily="34" charset="0"/>
              </a:rPr>
              <a:t>Project each query cell onto a previously computed UMAP visualization</a:t>
            </a:r>
          </a:p>
          <a:p>
            <a:endParaRPr lang="en-US" b="0" dirty="0">
              <a:solidFill>
                <a:srgbClr val="CCCCCC"/>
              </a:solidFill>
              <a:effectLst/>
              <a:latin typeface="Menlo" panose="020B0609030804020204" pitchFamily="49" charset="0"/>
            </a:endParaRPr>
          </a:p>
          <a:p>
            <a:r>
              <a:rPr lang="en-US" b="0" i="0" u="none" strike="noStrike" dirty="0">
                <a:solidFill>
                  <a:srgbClr val="2C3E50"/>
                </a:solidFill>
                <a:effectLst/>
                <a:latin typeface="Lato" panose="020F0502020204030203" pitchFamily="34" charset="0"/>
              </a:rPr>
              <a:t>find anchors between reference and query</a:t>
            </a:r>
          </a:p>
          <a:p>
            <a:r>
              <a:rPr lang="en-US" b="0" i="0" u="none" strike="noStrike" dirty="0">
                <a:solidFill>
                  <a:srgbClr val="2C3E50"/>
                </a:solidFill>
                <a:effectLst/>
                <a:latin typeface="Lato" panose="020F0502020204030203" pitchFamily="34" charset="0"/>
              </a:rPr>
              <a:t>transfer cell type labels and protein data from the reference to the query. Additionally, we project the query data onto the UMAP structure of the reference</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40763225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Menlo" panose="020B0609030804020204" pitchFamily="49" charset="0"/>
              </a:rPr>
              <a:t>Linkages mostly intra-ICI colitis because this cell type more abundant in that group</a:t>
            </a:r>
          </a:p>
        </p:txBody>
      </p:sp>
      <p:sp>
        <p:nvSpPr>
          <p:cNvPr id="4" name="Slide Number Placeholder 3"/>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283267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Menlo" panose="020B0609030804020204" pitchFamily="49" charset="0"/>
              </a:rPr>
              <a:t>Linkages mostly intra-ICI colitis because this cell type more abundant in that group</a:t>
            </a:r>
          </a:p>
        </p:txBody>
      </p:sp>
      <p:sp>
        <p:nvSpPr>
          <p:cNvPr id="4" name="Slide Number Placeholder 3"/>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2845029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effectLst/>
              </a:rPr>
              <a:t>don’t want to group by patient instead for step 5 because then double counting CDR3s?</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27855804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1/17/24</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1/17/24</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1/17/24</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1/17/24</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1/17/24</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1/17/24</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1/17/24</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1/17/24</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1/17/24</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1/17/24</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1/17/24</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1/17/24</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p:txBody>
          <a:bodyPr>
            <a:normAutofit/>
          </a:bodyPr>
          <a:lstStyle/>
          <a:p>
            <a:r>
              <a:rPr lang="en-US" sz="4400" dirty="0"/>
              <a:t>Weekly meeting</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p:txBody>
          <a:bodyPr/>
          <a:lstStyle/>
          <a:p>
            <a:r>
              <a:rPr lang="en-US"/>
              <a:t>1 18 </a:t>
            </a:r>
            <a:r>
              <a:rPr lang="en-US" dirty="0"/>
              <a:t>2024</a:t>
            </a:r>
          </a:p>
          <a:p>
            <a:r>
              <a:rPr lang="en-US" dirty="0"/>
              <a:t>Ty Bottorff</a:t>
            </a:r>
          </a:p>
        </p:txBody>
      </p:sp>
    </p:spTree>
    <p:extLst>
      <p:ext uri="{BB962C8B-B14F-4D97-AF65-F5344CB8AC3E}">
        <p14:creationId xmlns:p14="http://schemas.microsoft.com/office/powerpoint/2010/main" val="27408406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440C027-6AFD-CEF3-FF75-DE60D16147DD}"/>
              </a:ext>
            </a:extLst>
          </p:cNvPr>
          <p:cNvPicPr>
            <a:picLocks noChangeAspect="1"/>
          </p:cNvPicPr>
          <p:nvPr/>
        </p:nvPicPr>
        <p:blipFill>
          <a:blip r:embed="rId3"/>
          <a:stretch>
            <a:fillRect/>
          </a:stretch>
        </p:blipFill>
        <p:spPr>
          <a:xfrm>
            <a:off x="6349043" y="2400547"/>
            <a:ext cx="5704936" cy="3517509"/>
          </a:xfrm>
          <a:prstGeom prst="rect">
            <a:avLst/>
          </a:prstGeom>
        </p:spPr>
      </p:pic>
      <p:pic>
        <p:nvPicPr>
          <p:cNvPr id="13" name="Picture 12">
            <a:extLst>
              <a:ext uri="{FF2B5EF4-FFF2-40B4-BE49-F238E27FC236}">
                <a16:creationId xmlns:a16="http://schemas.microsoft.com/office/drawing/2014/main" id="{73340B0E-E84E-5A3C-0B0A-7F8D7FCF572C}"/>
              </a:ext>
            </a:extLst>
          </p:cNvPr>
          <p:cNvPicPr>
            <a:picLocks noChangeAspect="1"/>
          </p:cNvPicPr>
          <p:nvPr/>
        </p:nvPicPr>
        <p:blipFill>
          <a:blip r:embed="rId4"/>
          <a:stretch>
            <a:fillRect/>
          </a:stretch>
        </p:blipFill>
        <p:spPr>
          <a:xfrm>
            <a:off x="138022" y="2402840"/>
            <a:ext cx="5632618" cy="3515216"/>
          </a:xfrm>
          <a:prstGeom prst="rect">
            <a:avLst/>
          </a:prstGeom>
        </p:spPr>
      </p:pic>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Intra- &amp; inter-patient convergence by </a:t>
            </a:r>
            <a:r>
              <a:rPr lang="en-US" dirty="0" err="1"/>
              <a:t>irAE</a:t>
            </a:r>
            <a:r>
              <a:rPr lang="en-US" dirty="0"/>
              <a:t> group has opposite trends in CD4 Ts from 2 datasets</a:t>
            </a:r>
          </a:p>
        </p:txBody>
      </p:sp>
      <p:sp>
        <p:nvSpPr>
          <p:cNvPr id="5" name="TextBox 4">
            <a:extLst>
              <a:ext uri="{FF2B5EF4-FFF2-40B4-BE49-F238E27FC236}">
                <a16:creationId xmlns:a16="http://schemas.microsoft.com/office/drawing/2014/main" id="{DA3333FF-7FC9-625A-54C7-3DD46FA3DB3B}"/>
              </a:ext>
            </a:extLst>
          </p:cNvPr>
          <p:cNvSpPr txBox="1"/>
          <p:nvPr/>
        </p:nvSpPr>
        <p:spPr>
          <a:xfrm>
            <a:off x="1859280" y="1897658"/>
            <a:ext cx="2296160" cy="369332"/>
          </a:xfrm>
          <a:prstGeom prst="rect">
            <a:avLst/>
          </a:prstGeom>
          <a:noFill/>
        </p:spPr>
        <p:txBody>
          <a:bodyPr wrap="square" rtlCol="0">
            <a:spAutoFit/>
          </a:bodyPr>
          <a:lstStyle/>
          <a:p>
            <a:r>
              <a:rPr lang="en-US" dirty="0"/>
              <a:t>Myocarditis dataset</a:t>
            </a:r>
          </a:p>
        </p:txBody>
      </p:sp>
      <p:sp>
        <p:nvSpPr>
          <p:cNvPr id="6" name="TextBox 5">
            <a:extLst>
              <a:ext uri="{FF2B5EF4-FFF2-40B4-BE49-F238E27FC236}">
                <a16:creationId xmlns:a16="http://schemas.microsoft.com/office/drawing/2014/main" id="{5DC335F2-F2D2-828C-C37A-E24E13038A5E}"/>
              </a:ext>
            </a:extLst>
          </p:cNvPr>
          <p:cNvSpPr txBox="1"/>
          <p:nvPr/>
        </p:nvSpPr>
        <p:spPr>
          <a:xfrm>
            <a:off x="4524129" y="5962686"/>
            <a:ext cx="2676567" cy="369332"/>
          </a:xfrm>
          <a:prstGeom prst="rect">
            <a:avLst/>
          </a:prstGeom>
          <a:noFill/>
        </p:spPr>
        <p:txBody>
          <a:bodyPr wrap="none" rtlCol="0">
            <a:spAutoFit/>
          </a:bodyPr>
          <a:lstStyle/>
          <a:p>
            <a:pPr marL="285750" indent="-285750">
              <a:buFont typeface="Arial" panose="020B0604020202020204" pitchFamily="34" charset="0"/>
              <a:buChar char="•"/>
            </a:pPr>
            <a:r>
              <a:rPr lang="en-US" dirty="0"/>
              <a:t>vertical lines are means</a:t>
            </a:r>
          </a:p>
        </p:txBody>
      </p:sp>
      <p:sp>
        <p:nvSpPr>
          <p:cNvPr id="9" name="TextBox 8">
            <a:extLst>
              <a:ext uri="{FF2B5EF4-FFF2-40B4-BE49-F238E27FC236}">
                <a16:creationId xmlns:a16="http://schemas.microsoft.com/office/drawing/2014/main" id="{507DAEF8-ACAC-CDCE-83DB-BF54627A8045}"/>
              </a:ext>
            </a:extLst>
          </p:cNvPr>
          <p:cNvSpPr txBox="1"/>
          <p:nvPr/>
        </p:nvSpPr>
        <p:spPr>
          <a:xfrm>
            <a:off x="7977153" y="1948458"/>
            <a:ext cx="2296160" cy="369332"/>
          </a:xfrm>
          <a:prstGeom prst="rect">
            <a:avLst/>
          </a:prstGeom>
          <a:noFill/>
        </p:spPr>
        <p:txBody>
          <a:bodyPr wrap="square" rtlCol="0">
            <a:spAutoFit/>
          </a:bodyPr>
          <a:lstStyle/>
          <a:p>
            <a:r>
              <a:rPr lang="en-US" dirty="0"/>
              <a:t>Colitis dataset</a:t>
            </a:r>
          </a:p>
        </p:txBody>
      </p:sp>
      <p:sp>
        <p:nvSpPr>
          <p:cNvPr id="4" name="TextBox 3">
            <a:extLst>
              <a:ext uri="{FF2B5EF4-FFF2-40B4-BE49-F238E27FC236}">
                <a16:creationId xmlns:a16="http://schemas.microsoft.com/office/drawing/2014/main" id="{58F3A814-86E5-2600-FC54-EDCC3F58599C}"/>
              </a:ext>
            </a:extLst>
          </p:cNvPr>
          <p:cNvSpPr txBox="1"/>
          <p:nvPr/>
        </p:nvSpPr>
        <p:spPr>
          <a:xfrm>
            <a:off x="1651531" y="3038555"/>
            <a:ext cx="415498" cy="369332"/>
          </a:xfrm>
          <a:prstGeom prst="rect">
            <a:avLst/>
          </a:prstGeom>
          <a:noFill/>
        </p:spPr>
        <p:txBody>
          <a:bodyPr wrap="none" rtlCol="0">
            <a:spAutoFit/>
          </a:bodyPr>
          <a:lstStyle/>
          <a:p>
            <a:r>
              <a:rPr lang="en-US" dirty="0"/>
              <a:t>**</a:t>
            </a:r>
          </a:p>
        </p:txBody>
      </p:sp>
      <p:sp>
        <p:nvSpPr>
          <p:cNvPr id="10" name="TextBox 9">
            <a:extLst>
              <a:ext uri="{FF2B5EF4-FFF2-40B4-BE49-F238E27FC236}">
                <a16:creationId xmlns:a16="http://schemas.microsoft.com/office/drawing/2014/main" id="{013AD931-9531-4D75-8A78-4DC3062E29B8}"/>
              </a:ext>
            </a:extLst>
          </p:cNvPr>
          <p:cNvSpPr txBox="1"/>
          <p:nvPr/>
        </p:nvSpPr>
        <p:spPr>
          <a:xfrm>
            <a:off x="2725972" y="6497294"/>
            <a:ext cx="7382653" cy="369332"/>
          </a:xfrm>
          <a:prstGeom prst="rect">
            <a:avLst/>
          </a:prstGeom>
          <a:noFill/>
        </p:spPr>
        <p:txBody>
          <a:bodyPr wrap="square" rtlCol="0">
            <a:spAutoFit/>
          </a:bodyPr>
          <a:lstStyle/>
          <a:p>
            <a:r>
              <a:rPr lang="en-US" sz="1800" dirty="0">
                <a:effectLst/>
                <a:ea typeface="Calibri" panose="020F0502020204030204" pitchFamily="34" charset="0"/>
                <a:cs typeface="Times New Roman" panose="02020603050405020304" pitchFamily="18" charset="0"/>
              </a:rPr>
              <a:t>Wilcox rank sum test: ****; </a:t>
            </a:r>
            <a:r>
              <a:rPr lang="en-US" sz="1800" dirty="0" err="1">
                <a:effectLst/>
                <a:ea typeface="Calibri" panose="020F0502020204030204" pitchFamily="34" charset="0"/>
                <a:cs typeface="Times New Roman" panose="02020603050405020304" pitchFamily="18" charset="0"/>
              </a:rPr>
              <a:t>padj</a:t>
            </a:r>
            <a:r>
              <a:rPr lang="en-US" sz="1800" dirty="0">
                <a:effectLst/>
                <a:ea typeface="Calibri" panose="020F0502020204030204" pitchFamily="34" charset="0"/>
                <a:cs typeface="Times New Roman" panose="02020603050405020304" pitchFamily="18" charset="0"/>
              </a:rPr>
              <a:t> &lt; 1e-4, **; </a:t>
            </a:r>
            <a:r>
              <a:rPr lang="en-US" sz="1800" dirty="0" err="1">
                <a:effectLst/>
                <a:ea typeface="Calibri" panose="020F0502020204030204" pitchFamily="34" charset="0"/>
                <a:cs typeface="Times New Roman" panose="02020603050405020304" pitchFamily="18" charset="0"/>
              </a:rPr>
              <a:t>padj</a:t>
            </a:r>
            <a:r>
              <a:rPr lang="en-US" sz="1800" dirty="0">
                <a:effectLst/>
                <a:ea typeface="Calibri" panose="020F0502020204030204" pitchFamily="34" charset="0"/>
                <a:cs typeface="Times New Roman" panose="02020603050405020304" pitchFamily="18" charset="0"/>
              </a:rPr>
              <a:t> &lt;1e-2, *; </a:t>
            </a:r>
            <a:r>
              <a:rPr lang="en-US" sz="1800" dirty="0" err="1">
                <a:effectLst/>
                <a:ea typeface="Calibri" panose="020F0502020204030204" pitchFamily="34" charset="0"/>
                <a:cs typeface="Times New Roman" panose="02020603050405020304" pitchFamily="18" charset="0"/>
              </a:rPr>
              <a:t>padj</a:t>
            </a:r>
            <a:r>
              <a:rPr lang="en-US" sz="1800" dirty="0">
                <a:effectLst/>
                <a:ea typeface="Calibri" panose="020F0502020204030204" pitchFamily="34" charset="0"/>
                <a:cs typeface="Times New Roman" panose="02020603050405020304" pitchFamily="18" charset="0"/>
              </a:rPr>
              <a:t> &lt;0.05</a:t>
            </a:r>
            <a:endParaRPr lang="en-US" sz="1800" b="0" i="0" u="none" strike="noStrike" dirty="0">
              <a:solidFill>
                <a:srgbClr val="212121"/>
              </a:solidFill>
              <a:effectLst/>
            </a:endParaRPr>
          </a:p>
        </p:txBody>
      </p:sp>
      <p:sp>
        <p:nvSpPr>
          <p:cNvPr id="11" name="TextBox 10">
            <a:extLst>
              <a:ext uri="{FF2B5EF4-FFF2-40B4-BE49-F238E27FC236}">
                <a16:creationId xmlns:a16="http://schemas.microsoft.com/office/drawing/2014/main" id="{6242DD3D-2687-A5B2-2546-7D2D1BAE2514}"/>
              </a:ext>
            </a:extLst>
          </p:cNvPr>
          <p:cNvSpPr txBox="1"/>
          <p:nvPr/>
        </p:nvSpPr>
        <p:spPr>
          <a:xfrm>
            <a:off x="7653987" y="3038555"/>
            <a:ext cx="646331" cy="369332"/>
          </a:xfrm>
          <a:prstGeom prst="rect">
            <a:avLst/>
          </a:prstGeom>
          <a:noFill/>
        </p:spPr>
        <p:txBody>
          <a:bodyPr wrap="none" rtlCol="0">
            <a:spAutoFit/>
          </a:bodyPr>
          <a:lstStyle/>
          <a:p>
            <a:r>
              <a:rPr lang="en-US" dirty="0"/>
              <a:t>****</a:t>
            </a:r>
          </a:p>
        </p:txBody>
      </p:sp>
    </p:spTree>
    <p:extLst>
      <p:ext uri="{BB962C8B-B14F-4D97-AF65-F5344CB8AC3E}">
        <p14:creationId xmlns:p14="http://schemas.microsoft.com/office/powerpoint/2010/main" val="2124895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err="1"/>
              <a:t>Intrapatient</a:t>
            </a:r>
            <a:r>
              <a:rPr lang="en-US" dirty="0"/>
              <a:t> convergence higher in colitis </a:t>
            </a:r>
            <a:r>
              <a:rPr lang="en-US" dirty="0" err="1"/>
              <a:t>irAE</a:t>
            </a:r>
            <a:r>
              <a:rPr lang="en-US" dirty="0"/>
              <a:t> group in CD8 Ts</a:t>
            </a:r>
          </a:p>
        </p:txBody>
      </p:sp>
      <p:pic>
        <p:nvPicPr>
          <p:cNvPr id="3" name="Picture 2">
            <a:extLst>
              <a:ext uri="{FF2B5EF4-FFF2-40B4-BE49-F238E27FC236}">
                <a16:creationId xmlns:a16="http://schemas.microsoft.com/office/drawing/2014/main" id="{43B3492F-F990-59B3-26F1-05EBD9DCC9C7}"/>
              </a:ext>
            </a:extLst>
          </p:cNvPr>
          <p:cNvPicPr>
            <a:picLocks noChangeAspect="1"/>
          </p:cNvPicPr>
          <p:nvPr/>
        </p:nvPicPr>
        <p:blipFill>
          <a:blip r:embed="rId3"/>
          <a:stretch>
            <a:fillRect/>
          </a:stretch>
        </p:blipFill>
        <p:spPr>
          <a:xfrm>
            <a:off x="0" y="2274612"/>
            <a:ext cx="5960958" cy="3688074"/>
          </a:xfrm>
          <a:prstGeom prst="rect">
            <a:avLst/>
          </a:prstGeom>
        </p:spPr>
      </p:pic>
      <p:sp>
        <p:nvSpPr>
          <p:cNvPr id="7" name="TextBox 6">
            <a:extLst>
              <a:ext uri="{FF2B5EF4-FFF2-40B4-BE49-F238E27FC236}">
                <a16:creationId xmlns:a16="http://schemas.microsoft.com/office/drawing/2014/main" id="{70E3DF1D-5BB6-BE11-EA98-8050282BB422}"/>
              </a:ext>
            </a:extLst>
          </p:cNvPr>
          <p:cNvSpPr txBox="1"/>
          <p:nvPr/>
        </p:nvSpPr>
        <p:spPr>
          <a:xfrm>
            <a:off x="1859280" y="1897658"/>
            <a:ext cx="2296160" cy="369332"/>
          </a:xfrm>
          <a:prstGeom prst="rect">
            <a:avLst/>
          </a:prstGeom>
          <a:noFill/>
        </p:spPr>
        <p:txBody>
          <a:bodyPr wrap="square" rtlCol="0">
            <a:spAutoFit/>
          </a:bodyPr>
          <a:lstStyle/>
          <a:p>
            <a:r>
              <a:rPr lang="en-US" dirty="0"/>
              <a:t>Myocarditis dataset</a:t>
            </a:r>
          </a:p>
        </p:txBody>
      </p:sp>
      <p:sp>
        <p:nvSpPr>
          <p:cNvPr id="8" name="TextBox 7">
            <a:extLst>
              <a:ext uri="{FF2B5EF4-FFF2-40B4-BE49-F238E27FC236}">
                <a16:creationId xmlns:a16="http://schemas.microsoft.com/office/drawing/2014/main" id="{234D83BC-66D7-4008-BEDF-5A5206DD89A6}"/>
              </a:ext>
            </a:extLst>
          </p:cNvPr>
          <p:cNvSpPr txBox="1"/>
          <p:nvPr/>
        </p:nvSpPr>
        <p:spPr>
          <a:xfrm>
            <a:off x="4524129" y="5962686"/>
            <a:ext cx="2676567" cy="369332"/>
          </a:xfrm>
          <a:prstGeom prst="rect">
            <a:avLst/>
          </a:prstGeom>
          <a:noFill/>
        </p:spPr>
        <p:txBody>
          <a:bodyPr wrap="none" rtlCol="0">
            <a:spAutoFit/>
          </a:bodyPr>
          <a:lstStyle/>
          <a:p>
            <a:pPr marL="285750" indent="-285750">
              <a:buFont typeface="Arial" panose="020B0604020202020204" pitchFamily="34" charset="0"/>
              <a:buChar char="•"/>
            </a:pPr>
            <a:r>
              <a:rPr lang="en-US" dirty="0"/>
              <a:t>vertical lines are means</a:t>
            </a:r>
          </a:p>
        </p:txBody>
      </p:sp>
      <p:sp>
        <p:nvSpPr>
          <p:cNvPr id="12" name="TextBox 11">
            <a:extLst>
              <a:ext uri="{FF2B5EF4-FFF2-40B4-BE49-F238E27FC236}">
                <a16:creationId xmlns:a16="http://schemas.microsoft.com/office/drawing/2014/main" id="{6D606B45-6CC4-2F07-6594-F077DD97F583}"/>
              </a:ext>
            </a:extLst>
          </p:cNvPr>
          <p:cNvSpPr txBox="1"/>
          <p:nvPr/>
        </p:nvSpPr>
        <p:spPr>
          <a:xfrm>
            <a:off x="7977153" y="1948458"/>
            <a:ext cx="2296160" cy="369332"/>
          </a:xfrm>
          <a:prstGeom prst="rect">
            <a:avLst/>
          </a:prstGeom>
          <a:noFill/>
        </p:spPr>
        <p:txBody>
          <a:bodyPr wrap="square" rtlCol="0">
            <a:spAutoFit/>
          </a:bodyPr>
          <a:lstStyle/>
          <a:p>
            <a:r>
              <a:rPr lang="en-US" dirty="0"/>
              <a:t>Colitis dataset</a:t>
            </a:r>
          </a:p>
        </p:txBody>
      </p:sp>
      <p:sp>
        <p:nvSpPr>
          <p:cNvPr id="15" name="TextBox 14">
            <a:extLst>
              <a:ext uri="{FF2B5EF4-FFF2-40B4-BE49-F238E27FC236}">
                <a16:creationId xmlns:a16="http://schemas.microsoft.com/office/drawing/2014/main" id="{3975793D-50CF-CDD3-4C8E-C6D82912110C}"/>
              </a:ext>
            </a:extLst>
          </p:cNvPr>
          <p:cNvSpPr txBox="1"/>
          <p:nvPr/>
        </p:nvSpPr>
        <p:spPr>
          <a:xfrm>
            <a:off x="2725972" y="6497294"/>
            <a:ext cx="7382653" cy="369332"/>
          </a:xfrm>
          <a:prstGeom prst="rect">
            <a:avLst/>
          </a:prstGeom>
          <a:noFill/>
        </p:spPr>
        <p:txBody>
          <a:bodyPr wrap="square" rtlCol="0">
            <a:spAutoFit/>
          </a:bodyPr>
          <a:lstStyle/>
          <a:p>
            <a:r>
              <a:rPr lang="en-US" sz="1800" dirty="0">
                <a:effectLst/>
                <a:ea typeface="Calibri" panose="020F0502020204030204" pitchFamily="34" charset="0"/>
                <a:cs typeface="Times New Roman" panose="02020603050405020304" pitchFamily="18" charset="0"/>
              </a:rPr>
              <a:t>Wilcox rank sum test: ****; </a:t>
            </a:r>
            <a:r>
              <a:rPr lang="en-US" sz="1800" dirty="0" err="1">
                <a:effectLst/>
                <a:ea typeface="Calibri" panose="020F0502020204030204" pitchFamily="34" charset="0"/>
                <a:cs typeface="Times New Roman" panose="02020603050405020304" pitchFamily="18" charset="0"/>
              </a:rPr>
              <a:t>padj</a:t>
            </a:r>
            <a:r>
              <a:rPr lang="en-US" sz="1800" dirty="0">
                <a:effectLst/>
                <a:ea typeface="Calibri" panose="020F0502020204030204" pitchFamily="34" charset="0"/>
                <a:cs typeface="Times New Roman" panose="02020603050405020304" pitchFamily="18" charset="0"/>
              </a:rPr>
              <a:t> &lt; 1e-4, **; </a:t>
            </a:r>
            <a:r>
              <a:rPr lang="en-US" sz="1800" dirty="0" err="1">
                <a:effectLst/>
                <a:ea typeface="Calibri" panose="020F0502020204030204" pitchFamily="34" charset="0"/>
                <a:cs typeface="Times New Roman" panose="02020603050405020304" pitchFamily="18" charset="0"/>
              </a:rPr>
              <a:t>padj</a:t>
            </a:r>
            <a:r>
              <a:rPr lang="en-US" sz="1800" dirty="0">
                <a:effectLst/>
                <a:ea typeface="Calibri" panose="020F0502020204030204" pitchFamily="34" charset="0"/>
                <a:cs typeface="Times New Roman" panose="02020603050405020304" pitchFamily="18" charset="0"/>
              </a:rPr>
              <a:t> &lt;1e-2, *; </a:t>
            </a:r>
            <a:r>
              <a:rPr lang="en-US" sz="1800" dirty="0" err="1">
                <a:effectLst/>
                <a:ea typeface="Calibri" panose="020F0502020204030204" pitchFamily="34" charset="0"/>
                <a:cs typeface="Times New Roman" panose="02020603050405020304" pitchFamily="18" charset="0"/>
              </a:rPr>
              <a:t>padj</a:t>
            </a:r>
            <a:r>
              <a:rPr lang="en-US" sz="1800" dirty="0">
                <a:effectLst/>
                <a:ea typeface="Calibri" panose="020F0502020204030204" pitchFamily="34" charset="0"/>
                <a:cs typeface="Times New Roman" panose="02020603050405020304" pitchFamily="18" charset="0"/>
              </a:rPr>
              <a:t> &lt;0.05</a:t>
            </a:r>
            <a:endParaRPr lang="en-US" sz="1800" b="0" i="0" u="none" strike="noStrike" dirty="0">
              <a:solidFill>
                <a:srgbClr val="212121"/>
              </a:solidFill>
              <a:effectLst/>
            </a:endParaRPr>
          </a:p>
        </p:txBody>
      </p:sp>
      <p:pic>
        <p:nvPicPr>
          <p:cNvPr id="16" name="Picture 15">
            <a:extLst>
              <a:ext uri="{FF2B5EF4-FFF2-40B4-BE49-F238E27FC236}">
                <a16:creationId xmlns:a16="http://schemas.microsoft.com/office/drawing/2014/main" id="{CFEFADE8-8405-AC30-6897-245753AC9E99}"/>
              </a:ext>
            </a:extLst>
          </p:cNvPr>
          <p:cNvPicPr>
            <a:picLocks noChangeAspect="1"/>
          </p:cNvPicPr>
          <p:nvPr/>
        </p:nvPicPr>
        <p:blipFill>
          <a:blip r:embed="rId4"/>
          <a:stretch>
            <a:fillRect/>
          </a:stretch>
        </p:blipFill>
        <p:spPr>
          <a:xfrm>
            <a:off x="6334819" y="2320650"/>
            <a:ext cx="5843720" cy="3637417"/>
          </a:xfrm>
          <a:prstGeom prst="rect">
            <a:avLst/>
          </a:prstGeom>
        </p:spPr>
      </p:pic>
      <p:sp>
        <p:nvSpPr>
          <p:cNvPr id="17" name="TextBox 16">
            <a:extLst>
              <a:ext uri="{FF2B5EF4-FFF2-40B4-BE49-F238E27FC236}">
                <a16:creationId xmlns:a16="http://schemas.microsoft.com/office/drawing/2014/main" id="{61C674E1-FAAC-2844-4172-244E3F1EC018}"/>
              </a:ext>
            </a:extLst>
          </p:cNvPr>
          <p:cNvSpPr txBox="1"/>
          <p:nvPr/>
        </p:nvSpPr>
        <p:spPr>
          <a:xfrm>
            <a:off x="9150749" y="2926403"/>
            <a:ext cx="300082" cy="369332"/>
          </a:xfrm>
          <a:prstGeom prst="rect">
            <a:avLst/>
          </a:prstGeom>
          <a:noFill/>
        </p:spPr>
        <p:txBody>
          <a:bodyPr wrap="none" rtlCol="0">
            <a:spAutoFit/>
          </a:bodyPr>
          <a:lstStyle/>
          <a:p>
            <a:r>
              <a:rPr lang="en-US" dirty="0"/>
              <a:t>*</a:t>
            </a:r>
          </a:p>
        </p:txBody>
      </p:sp>
    </p:spTree>
    <p:extLst>
      <p:ext uri="{BB962C8B-B14F-4D97-AF65-F5344CB8AC3E}">
        <p14:creationId xmlns:p14="http://schemas.microsoft.com/office/powerpoint/2010/main" val="1638730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305736-5518-8CA5-6150-CB9A3224D7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30D1A7-8CFB-8819-9459-3F2215840FBD}"/>
              </a:ext>
            </a:extLst>
          </p:cNvPr>
          <p:cNvSpPr>
            <a:spLocks noGrp="1"/>
          </p:cNvSpPr>
          <p:nvPr>
            <p:ph type="title"/>
          </p:nvPr>
        </p:nvSpPr>
        <p:spPr>
          <a:xfrm>
            <a:off x="838200" y="593725"/>
            <a:ext cx="10515600" cy="1325563"/>
          </a:xfrm>
        </p:spPr>
        <p:txBody>
          <a:bodyPr>
            <a:normAutofit/>
          </a:bodyPr>
          <a:lstStyle/>
          <a:p>
            <a:r>
              <a:rPr lang="en-US" dirty="0"/>
              <a:t>Contribution of sequencing errors to </a:t>
            </a:r>
            <a:r>
              <a:rPr lang="en-US" dirty="0" err="1"/>
              <a:t>intrapatient</a:t>
            </a:r>
            <a:r>
              <a:rPr lang="en-US" dirty="0"/>
              <a:t> “convergence”</a:t>
            </a:r>
          </a:p>
        </p:txBody>
      </p:sp>
      <p:pic>
        <p:nvPicPr>
          <p:cNvPr id="4" name="Picture 3">
            <a:extLst>
              <a:ext uri="{FF2B5EF4-FFF2-40B4-BE49-F238E27FC236}">
                <a16:creationId xmlns:a16="http://schemas.microsoft.com/office/drawing/2014/main" id="{89617B0D-69BA-34A3-78E6-B4E21FEC96F7}"/>
              </a:ext>
            </a:extLst>
          </p:cNvPr>
          <p:cNvPicPr>
            <a:picLocks noChangeAspect="1"/>
          </p:cNvPicPr>
          <p:nvPr/>
        </p:nvPicPr>
        <p:blipFill>
          <a:blip r:embed="rId3"/>
          <a:stretch>
            <a:fillRect/>
          </a:stretch>
        </p:blipFill>
        <p:spPr>
          <a:xfrm>
            <a:off x="6210563" y="2317790"/>
            <a:ext cx="5136297" cy="3188046"/>
          </a:xfrm>
          <a:prstGeom prst="rect">
            <a:avLst/>
          </a:prstGeom>
        </p:spPr>
      </p:pic>
      <p:sp>
        <p:nvSpPr>
          <p:cNvPr id="5" name="TextBox 4">
            <a:extLst>
              <a:ext uri="{FF2B5EF4-FFF2-40B4-BE49-F238E27FC236}">
                <a16:creationId xmlns:a16="http://schemas.microsoft.com/office/drawing/2014/main" id="{57D269B7-9923-9EA0-F436-D2195759E042}"/>
              </a:ext>
            </a:extLst>
          </p:cNvPr>
          <p:cNvSpPr txBox="1"/>
          <p:nvPr/>
        </p:nvSpPr>
        <p:spPr>
          <a:xfrm>
            <a:off x="1859280" y="1897658"/>
            <a:ext cx="2296160" cy="369332"/>
          </a:xfrm>
          <a:prstGeom prst="rect">
            <a:avLst/>
          </a:prstGeom>
          <a:noFill/>
        </p:spPr>
        <p:txBody>
          <a:bodyPr wrap="square" rtlCol="0">
            <a:spAutoFit/>
          </a:bodyPr>
          <a:lstStyle/>
          <a:p>
            <a:r>
              <a:rPr lang="en-US" dirty="0"/>
              <a:t>Myocarditis dataset</a:t>
            </a:r>
          </a:p>
        </p:txBody>
      </p:sp>
      <p:sp>
        <p:nvSpPr>
          <p:cNvPr id="6" name="TextBox 5">
            <a:extLst>
              <a:ext uri="{FF2B5EF4-FFF2-40B4-BE49-F238E27FC236}">
                <a16:creationId xmlns:a16="http://schemas.microsoft.com/office/drawing/2014/main" id="{72384642-C542-DDA0-89AA-E436A40E3356}"/>
              </a:ext>
            </a:extLst>
          </p:cNvPr>
          <p:cNvSpPr txBox="1"/>
          <p:nvPr/>
        </p:nvSpPr>
        <p:spPr>
          <a:xfrm>
            <a:off x="7977153" y="1948458"/>
            <a:ext cx="2296160" cy="369332"/>
          </a:xfrm>
          <a:prstGeom prst="rect">
            <a:avLst/>
          </a:prstGeom>
          <a:noFill/>
        </p:spPr>
        <p:txBody>
          <a:bodyPr wrap="square" rtlCol="0">
            <a:spAutoFit/>
          </a:bodyPr>
          <a:lstStyle/>
          <a:p>
            <a:r>
              <a:rPr lang="en-US" dirty="0"/>
              <a:t>Colitis dataset</a:t>
            </a:r>
          </a:p>
        </p:txBody>
      </p:sp>
      <p:sp>
        <p:nvSpPr>
          <p:cNvPr id="10" name="TextBox 9">
            <a:extLst>
              <a:ext uri="{FF2B5EF4-FFF2-40B4-BE49-F238E27FC236}">
                <a16:creationId xmlns:a16="http://schemas.microsoft.com/office/drawing/2014/main" id="{0DCEBA5D-6083-4C4A-DD06-E14BA4EBF76E}"/>
              </a:ext>
            </a:extLst>
          </p:cNvPr>
          <p:cNvSpPr txBox="1"/>
          <p:nvPr/>
        </p:nvSpPr>
        <p:spPr>
          <a:xfrm>
            <a:off x="7975843" y="5941109"/>
            <a:ext cx="2614498" cy="646331"/>
          </a:xfrm>
          <a:prstGeom prst="rect">
            <a:avLst/>
          </a:prstGeom>
          <a:noFill/>
        </p:spPr>
        <p:txBody>
          <a:bodyPr wrap="none" rtlCol="0">
            <a:spAutoFit/>
          </a:bodyPr>
          <a:lstStyle/>
          <a:p>
            <a:r>
              <a:rPr lang="en-US" dirty="0"/>
              <a:t>(7, 13/sum(count)) is one</a:t>
            </a:r>
          </a:p>
          <a:p>
            <a:r>
              <a:rPr lang="en-US" dirty="0"/>
              <a:t>example data point above</a:t>
            </a:r>
          </a:p>
        </p:txBody>
      </p:sp>
      <p:pic>
        <p:nvPicPr>
          <p:cNvPr id="11" name="Picture 10">
            <a:extLst>
              <a:ext uri="{FF2B5EF4-FFF2-40B4-BE49-F238E27FC236}">
                <a16:creationId xmlns:a16="http://schemas.microsoft.com/office/drawing/2014/main" id="{4A582716-5DC9-8BB0-2538-369A808DA5AE}"/>
              </a:ext>
            </a:extLst>
          </p:cNvPr>
          <p:cNvPicPr>
            <a:picLocks noChangeAspect="1"/>
          </p:cNvPicPr>
          <p:nvPr/>
        </p:nvPicPr>
        <p:blipFill>
          <a:blip r:embed="rId4"/>
          <a:stretch>
            <a:fillRect/>
          </a:stretch>
        </p:blipFill>
        <p:spPr>
          <a:xfrm>
            <a:off x="-5033" y="2375110"/>
            <a:ext cx="5136296" cy="3180302"/>
          </a:xfrm>
          <a:prstGeom prst="rect">
            <a:avLst/>
          </a:prstGeom>
        </p:spPr>
      </p:pic>
      <p:pic>
        <p:nvPicPr>
          <p:cNvPr id="9" name="Picture 8">
            <a:extLst>
              <a:ext uri="{FF2B5EF4-FFF2-40B4-BE49-F238E27FC236}">
                <a16:creationId xmlns:a16="http://schemas.microsoft.com/office/drawing/2014/main" id="{C538D3D4-060D-1DFB-02F3-298577576582}"/>
              </a:ext>
            </a:extLst>
          </p:cNvPr>
          <p:cNvPicPr>
            <a:picLocks noChangeAspect="1"/>
          </p:cNvPicPr>
          <p:nvPr/>
        </p:nvPicPr>
        <p:blipFill>
          <a:blip r:embed="rId5"/>
          <a:stretch>
            <a:fillRect/>
          </a:stretch>
        </p:blipFill>
        <p:spPr>
          <a:xfrm>
            <a:off x="77639" y="5476067"/>
            <a:ext cx="7815532" cy="1390957"/>
          </a:xfrm>
          <a:prstGeom prst="rect">
            <a:avLst/>
          </a:prstGeom>
        </p:spPr>
      </p:pic>
    </p:spTree>
    <p:extLst>
      <p:ext uri="{BB962C8B-B14F-4D97-AF65-F5344CB8AC3E}">
        <p14:creationId xmlns:p14="http://schemas.microsoft.com/office/powerpoint/2010/main" val="14358250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Given ability of rare clonotypes to drive disease, also investigated non-cumulative clonotype heatmaps</a:t>
            </a:r>
          </a:p>
        </p:txBody>
      </p:sp>
      <p:sp>
        <p:nvSpPr>
          <p:cNvPr id="5" name="TextBox 4">
            <a:extLst>
              <a:ext uri="{FF2B5EF4-FFF2-40B4-BE49-F238E27FC236}">
                <a16:creationId xmlns:a16="http://schemas.microsoft.com/office/drawing/2014/main" id="{DA3333FF-7FC9-625A-54C7-3DD46FA3DB3B}"/>
              </a:ext>
            </a:extLst>
          </p:cNvPr>
          <p:cNvSpPr txBox="1"/>
          <p:nvPr/>
        </p:nvSpPr>
        <p:spPr>
          <a:xfrm>
            <a:off x="1859280" y="2130764"/>
            <a:ext cx="2296160" cy="369332"/>
          </a:xfrm>
          <a:prstGeom prst="rect">
            <a:avLst/>
          </a:prstGeom>
          <a:noFill/>
        </p:spPr>
        <p:txBody>
          <a:bodyPr wrap="square" rtlCol="0">
            <a:spAutoFit/>
          </a:bodyPr>
          <a:lstStyle/>
          <a:p>
            <a:r>
              <a:rPr lang="en-US" dirty="0"/>
              <a:t>Myocarditis dataset</a:t>
            </a:r>
          </a:p>
        </p:txBody>
      </p:sp>
      <p:pic>
        <p:nvPicPr>
          <p:cNvPr id="7" name="Picture 6">
            <a:extLst>
              <a:ext uri="{FF2B5EF4-FFF2-40B4-BE49-F238E27FC236}">
                <a16:creationId xmlns:a16="http://schemas.microsoft.com/office/drawing/2014/main" id="{34F2BFEF-1D4C-376D-81A2-CB5173EBC48F}"/>
              </a:ext>
            </a:extLst>
          </p:cNvPr>
          <p:cNvPicPr>
            <a:picLocks noChangeAspect="1"/>
          </p:cNvPicPr>
          <p:nvPr/>
        </p:nvPicPr>
        <p:blipFill>
          <a:blip r:embed="rId3"/>
          <a:stretch>
            <a:fillRect/>
          </a:stretch>
        </p:blipFill>
        <p:spPr>
          <a:xfrm>
            <a:off x="0" y="2487028"/>
            <a:ext cx="5842000" cy="3599452"/>
          </a:xfrm>
          <a:prstGeom prst="rect">
            <a:avLst/>
          </a:prstGeom>
        </p:spPr>
      </p:pic>
      <p:pic>
        <p:nvPicPr>
          <p:cNvPr id="3" name="Picture 2">
            <a:extLst>
              <a:ext uri="{FF2B5EF4-FFF2-40B4-BE49-F238E27FC236}">
                <a16:creationId xmlns:a16="http://schemas.microsoft.com/office/drawing/2014/main" id="{D0D92938-1A29-78AE-C397-7E0423532E3C}"/>
              </a:ext>
            </a:extLst>
          </p:cNvPr>
          <p:cNvPicPr>
            <a:picLocks noChangeAspect="1"/>
          </p:cNvPicPr>
          <p:nvPr/>
        </p:nvPicPr>
        <p:blipFill>
          <a:blip r:embed="rId4"/>
          <a:stretch>
            <a:fillRect/>
          </a:stretch>
        </p:blipFill>
        <p:spPr>
          <a:xfrm>
            <a:off x="6121784" y="2487028"/>
            <a:ext cx="5908067" cy="3599452"/>
          </a:xfrm>
          <a:prstGeom prst="rect">
            <a:avLst/>
          </a:prstGeom>
        </p:spPr>
      </p:pic>
      <p:sp>
        <p:nvSpPr>
          <p:cNvPr id="8" name="TextBox 7">
            <a:extLst>
              <a:ext uri="{FF2B5EF4-FFF2-40B4-BE49-F238E27FC236}">
                <a16:creationId xmlns:a16="http://schemas.microsoft.com/office/drawing/2014/main" id="{5A10C4CE-FDD1-7463-29A8-65E4EEB1F3A1}"/>
              </a:ext>
            </a:extLst>
          </p:cNvPr>
          <p:cNvSpPr txBox="1"/>
          <p:nvPr/>
        </p:nvSpPr>
        <p:spPr>
          <a:xfrm>
            <a:off x="8008812" y="2141633"/>
            <a:ext cx="2296160" cy="369332"/>
          </a:xfrm>
          <a:prstGeom prst="rect">
            <a:avLst/>
          </a:prstGeom>
          <a:noFill/>
        </p:spPr>
        <p:txBody>
          <a:bodyPr wrap="square" rtlCol="0">
            <a:spAutoFit/>
          </a:bodyPr>
          <a:lstStyle/>
          <a:p>
            <a:r>
              <a:rPr lang="en-US" dirty="0"/>
              <a:t>Colitis dataset</a:t>
            </a:r>
          </a:p>
        </p:txBody>
      </p:sp>
      <p:sp>
        <p:nvSpPr>
          <p:cNvPr id="10" name="TextBox 9">
            <a:extLst>
              <a:ext uri="{FF2B5EF4-FFF2-40B4-BE49-F238E27FC236}">
                <a16:creationId xmlns:a16="http://schemas.microsoft.com/office/drawing/2014/main" id="{670760CA-5905-4A68-CF53-F8EBDDAFBE9D}"/>
              </a:ext>
            </a:extLst>
          </p:cNvPr>
          <p:cNvSpPr txBox="1"/>
          <p:nvPr/>
        </p:nvSpPr>
        <p:spPr>
          <a:xfrm>
            <a:off x="71120" y="5921012"/>
            <a:ext cx="4084320" cy="369332"/>
          </a:xfrm>
          <a:prstGeom prst="rect">
            <a:avLst/>
          </a:prstGeom>
          <a:noFill/>
        </p:spPr>
        <p:txBody>
          <a:bodyPr wrap="square" rtlCol="0">
            <a:spAutoFit/>
          </a:bodyPr>
          <a:lstStyle/>
          <a:p>
            <a:r>
              <a:rPr lang="en-US" dirty="0">
                <a:sym typeface="Wingdings" pitchFamily="2" charset="2"/>
              </a:rPr>
              <a:t> </a:t>
            </a:r>
            <a:r>
              <a:rPr lang="en-US" dirty="0"/>
              <a:t>Increasing clonotype abundance</a:t>
            </a:r>
          </a:p>
        </p:txBody>
      </p:sp>
      <p:sp>
        <p:nvSpPr>
          <p:cNvPr id="11" name="TextBox 10">
            <a:extLst>
              <a:ext uri="{FF2B5EF4-FFF2-40B4-BE49-F238E27FC236}">
                <a16:creationId xmlns:a16="http://schemas.microsoft.com/office/drawing/2014/main" id="{D83B00FC-695D-3221-7B14-555153168B0C}"/>
              </a:ext>
            </a:extLst>
          </p:cNvPr>
          <p:cNvSpPr txBox="1"/>
          <p:nvPr/>
        </p:nvSpPr>
        <p:spPr>
          <a:xfrm>
            <a:off x="5900420" y="5921012"/>
            <a:ext cx="4084320" cy="369332"/>
          </a:xfrm>
          <a:prstGeom prst="rect">
            <a:avLst/>
          </a:prstGeom>
          <a:noFill/>
        </p:spPr>
        <p:txBody>
          <a:bodyPr wrap="square" rtlCol="0">
            <a:spAutoFit/>
          </a:bodyPr>
          <a:lstStyle/>
          <a:p>
            <a:r>
              <a:rPr lang="en-US" dirty="0">
                <a:sym typeface="Wingdings" pitchFamily="2" charset="2"/>
              </a:rPr>
              <a:t> </a:t>
            </a:r>
            <a:r>
              <a:rPr lang="en-US" dirty="0"/>
              <a:t>Increasing clonotype abundance</a:t>
            </a:r>
          </a:p>
        </p:txBody>
      </p:sp>
      <p:sp>
        <p:nvSpPr>
          <p:cNvPr id="12" name="TextBox 11">
            <a:extLst>
              <a:ext uri="{FF2B5EF4-FFF2-40B4-BE49-F238E27FC236}">
                <a16:creationId xmlns:a16="http://schemas.microsoft.com/office/drawing/2014/main" id="{310E4D3C-4090-8D69-3A83-214DA12C797C}"/>
              </a:ext>
            </a:extLst>
          </p:cNvPr>
          <p:cNvSpPr txBox="1"/>
          <p:nvPr/>
        </p:nvSpPr>
        <p:spPr>
          <a:xfrm>
            <a:off x="3709383" y="6431875"/>
            <a:ext cx="7382653" cy="369332"/>
          </a:xfrm>
          <a:prstGeom prst="rect">
            <a:avLst/>
          </a:prstGeom>
          <a:noFill/>
        </p:spPr>
        <p:txBody>
          <a:bodyPr wrap="square" rtlCol="0">
            <a:spAutoFit/>
          </a:bodyPr>
          <a:lstStyle/>
          <a:p>
            <a:r>
              <a:rPr lang="en-US" sz="1800" dirty="0">
                <a:effectLst/>
                <a:ea typeface="Calibri" panose="020F0502020204030204" pitchFamily="34" charset="0"/>
                <a:cs typeface="Times New Roman" panose="02020603050405020304" pitchFamily="18" charset="0"/>
              </a:rPr>
              <a:t>**, </a:t>
            </a:r>
            <a:r>
              <a:rPr lang="en-US" sz="1800" dirty="0" err="1">
                <a:effectLst/>
                <a:ea typeface="Calibri" panose="020F0502020204030204" pitchFamily="34" charset="0"/>
                <a:cs typeface="Times New Roman" panose="02020603050405020304" pitchFamily="18" charset="0"/>
              </a:rPr>
              <a:t>padj</a:t>
            </a:r>
            <a:r>
              <a:rPr lang="en-US" sz="1800" dirty="0">
                <a:effectLst/>
                <a:ea typeface="Calibri" panose="020F0502020204030204" pitchFamily="34" charset="0"/>
                <a:cs typeface="Times New Roman" panose="02020603050405020304" pitchFamily="18" charset="0"/>
              </a:rPr>
              <a:t> &lt;1e-2; *; </a:t>
            </a:r>
            <a:r>
              <a:rPr lang="en-US" sz="1800" dirty="0" err="1">
                <a:effectLst/>
                <a:ea typeface="Calibri" panose="020F0502020204030204" pitchFamily="34" charset="0"/>
                <a:cs typeface="Times New Roman" panose="02020603050405020304" pitchFamily="18" charset="0"/>
              </a:rPr>
              <a:t>padj</a:t>
            </a:r>
            <a:r>
              <a:rPr lang="en-US" sz="1800" dirty="0">
                <a:effectLst/>
                <a:ea typeface="Calibri" panose="020F0502020204030204" pitchFamily="34" charset="0"/>
                <a:cs typeface="Times New Roman" panose="02020603050405020304" pitchFamily="18" charset="0"/>
              </a:rPr>
              <a:t> &lt;0.05</a:t>
            </a:r>
            <a:endParaRPr lang="en-US" sz="1800" b="0" i="0" u="none" strike="noStrike" dirty="0">
              <a:solidFill>
                <a:srgbClr val="212121"/>
              </a:solidFill>
              <a:effectLst/>
            </a:endParaRPr>
          </a:p>
        </p:txBody>
      </p:sp>
      <p:sp>
        <p:nvSpPr>
          <p:cNvPr id="4" name="TextBox 3">
            <a:extLst>
              <a:ext uri="{FF2B5EF4-FFF2-40B4-BE49-F238E27FC236}">
                <a16:creationId xmlns:a16="http://schemas.microsoft.com/office/drawing/2014/main" id="{94F7789C-5491-5D20-09B0-40D3246AA775}"/>
              </a:ext>
            </a:extLst>
          </p:cNvPr>
          <p:cNvSpPr txBox="1"/>
          <p:nvPr/>
        </p:nvSpPr>
        <p:spPr>
          <a:xfrm>
            <a:off x="9456494" y="2500096"/>
            <a:ext cx="343364" cy="246221"/>
          </a:xfrm>
          <a:prstGeom prst="rect">
            <a:avLst/>
          </a:prstGeom>
          <a:noFill/>
        </p:spPr>
        <p:txBody>
          <a:bodyPr wrap="none" rtlCol="0">
            <a:spAutoFit/>
          </a:bodyPr>
          <a:lstStyle/>
          <a:p>
            <a:r>
              <a:rPr lang="en-US" sz="1000" dirty="0"/>
              <a:t>adj</a:t>
            </a:r>
          </a:p>
        </p:txBody>
      </p:sp>
    </p:spTree>
    <p:extLst>
      <p:ext uri="{BB962C8B-B14F-4D97-AF65-F5344CB8AC3E}">
        <p14:creationId xmlns:p14="http://schemas.microsoft.com/office/powerpoint/2010/main" val="10050776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Conclusions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124440" cy="4878539"/>
          </a:xfrm>
        </p:spPr>
        <p:txBody>
          <a:bodyPr>
            <a:normAutofit fontScale="85000" lnSpcReduction="20000"/>
          </a:bodyPr>
          <a:lstStyle/>
          <a:p>
            <a:r>
              <a:rPr lang="en-US" dirty="0"/>
              <a:t>Cell type abundance differences in colitis dataset do not seem to be driven by single/few patients, ~mostly recapitulate published results </a:t>
            </a:r>
          </a:p>
          <a:p>
            <a:r>
              <a:rPr lang="en-US" dirty="0"/>
              <a:t>In colitis dataset, junctions of…</a:t>
            </a:r>
          </a:p>
          <a:p>
            <a:pPr lvl="1"/>
            <a:r>
              <a:rPr lang="en-US" dirty="0"/>
              <a:t>CD4 proliferating cells mostly shared with CD4 TCM, CD8 TEM, CD8 Naïve cells</a:t>
            </a:r>
          </a:p>
          <a:p>
            <a:pPr lvl="1"/>
            <a:r>
              <a:rPr lang="en-US" dirty="0"/>
              <a:t>CD8 naive cells mostly shared with CD8 TEMs, themselves, CD8 proliferating cells</a:t>
            </a:r>
          </a:p>
          <a:p>
            <a:r>
              <a:rPr lang="en-US" dirty="0"/>
              <a:t>2 datasets have opposite conclusions for CD4 T convergence differences by </a:t>
            </a:r>
            <a:r>
              <a:rPr lang="en-US" dirty="0" err="1"/>
              <a:t>irAE</a:t>
            </a:r>
            <a:r>
              <a:rPr lang="en-US" dirty="0"/>
              <a:t> group, </a:t>
            </a:r>
            <a:r>
              <a:rPr lang="en-US" dirty="0" err="1"/>
              <a:t>intrapatient</a:t>
            </a:r>
            <a:r>
              <a:rPr lang="en-US" dirty="0"/>
              <a:t> convergence higher in </a:t>
            </a:r>
            <a:r>
              <a:rPr lang="en-US" dirty="0" err="1"/>
              <a:t>irAE</a:t>
            </a:r>
            <a:r>
              <a:rPr lang="en-US" dirty="0"/>
              <a:t> colitis group in CD8 Ts</a:t>
            </a:r>
          </a:p>
          <a:p>
            <a:r>
              <a:rPr lang="en-US" dirty="0"/>
              <a:t>No difference in convergence/publicity between </a:t>
            </a:r>
            <a:r>
              <a:rPr lang="en-US" dirty="0" err="1"/>
              <a:t>irAE</a:t>
            </a:r>
            <a:r>
              <a:rPr lang="en-US" dirty="0"/>
              <a:t> groups for cell types more abundant in colitis </a:t>
            </a:r>
            <a:r>
              <a:rPr lang="en-US" dirty="0" err="1"/>
              <a:t>irAE</a:t>
            </a:r>
            <a:r>
              <a:rPr lang="en-US" dirty="0"/>
              <a:t> tissue (data not shown)</a:t>
            </a:r>
          </a:p>
          <a:p>
            <a:r>
              <a:rPr lang="en-US" dirty="0"/>
              <a:t>In myocarditis dataset, uncover some feature differences between </a:t>
            </a:r>
            <a:r>
              <a:rPr lang="en-US" dirty="0" err="1"/>
              <a:t>irAE</a:t>
            </a:r>
            <a:r>
              <a:rPr lang="en-US" dirty="0"/>
              <a:t> groups (caveat: only in myocarditis dataset and not recapitulated in </a:t>
            </a:r>
            <a:r>
              <a:rPr lang="en-US" dirty="0" err="1"/>
              <a:t>downsampled</a:t>
            </a:r>
            <a:r>
              <a:rPr lang="en-US" dirty="0"/>
              <a:t> method, so perhaps driven by single/few patients)</a:t>
            </a:r>
          </a:p>
          <a:p>
            <a:pPr lvl="1"/>
            <a:r>
              <a:rPr lang="en-US" dirty="0"/>
              <a:t>rare CD4 Naïve cells’ TRB hydrophobicity</a:t>
            </a:r>
          </a:p>
          <a:p>
            <a:pPr lvl="1"/>
            <a:r>
              <a:rPr lang="en-US" dirty="0"/>
              <a:t>rare CD4 TCMs’ TRB hydrophobicity</a:t>
            </a:r>
          </a:p>
          <a:p>
            <a:pPr lvl="1"/>
            <a:r>
              <a:rPr lang="en-US" dirty="0"/>
              <a:t>rare CD4 TCMs’ TRB CDR3 length</a:t>
            </a:r>
          </a:p>
          <a:p>
            <a:pPr lvl="1"/>
            <a:r>
              <a:rPr lang="en-US" dirty="0"/>
              <a:t>rather highly expanded CD4 TEMs’ TRA hydrophobicity</a:t>
            </a:r>
          </a:p>
        </p:txBody>
      </p:sp>
    </p:spTree>
    <p:extLst>
      <p:ext uri="{BB962C8B-B14F-4D97-AF65-F5344CB8AC3E}">
        <p14:creationId xmlns:p14="http://schemas.microsoft.com/office/powerpoint/2010/main" val="35860495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3561080" cy="1325563"/>
          </a:xfrm>
        </p:spPr>
        <p:txBody>
          <a:bodyPr>
            <a:normAutofit/>
          </a:bodyPr>
          <a:lstStyle/>
          <a:p>
            <a:r>
              <a:rPr lang="en-US" dirty="0"/>
              <a:t>Next steps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215880" cy="4623402"/>
          </a:xfrm>
        </p:spPr>
        <p:txBody>
          <a:bodyPr>
            <a:normAutofit fontScale="85000" lnSpcReduction="20000"/>
          </a:bodyPr>
          <a:lstStyle/>
          <a:p>
            <a:pPr marL="514350" indent="-514350">
              <a:buFont typeface="+mj-lt"/>
              <a:buAutoNum type="arabicPeriod"/>
            </a:pPr>
            <a:r>
              <a:rPr lang="en-US" dirty="0"/>
              <a:t>Compute new UMAP after merging reference and query to help identify cells (</a:t>
            </a:r>
            <a:r>
              <a:rPr lang="en-US" dirty="0" err="1"/>
              <a:t>Trms</a:t>
            </a:r>
            <a:r>
              <a:rPr lang="en-US" dirty="0"/>
              <a:t>?) not in reference (PBMCs) present in query (colon tissue), still need to then be able to cell type these cells somehow… If this doesn’t help, reconsider how I’m assigning cell types?</a:t>
            </a:r>
          </a:p>
          <a:p>
            <a:pPr marL="514350" indent="-514350">
              <a:buFont typeface="+mj-lt"/>
              <a:buAutoNum type="arabicPeriod"/>
            </a:pPr>
            <a:r>
              <a:rPr lang="en-US" dirty="0"/>
              <a:t>Look at just interpatient convergence (i.e. exclude </a:t>
            </a:r>
            <a:r>
              <a:rPr lang="en-US" dirty="0" err="1"/>
              <a:t>intrapatient</a:t>
            </a:r>
            <a:r>
              <a:rPr lang="en-US" dirty="0"/>
              <a:t>)?</a:t>
            </a:r>
          </a:p>
          <a:p>
            <a:pPr lvl="1"/>
            <a:r>
              <a:rPr lang="en-US" dirty="0"/>
              <a:t>Not sure how to do… subtract intra from </a:t>
            </a:r>
            <a:r>
              <a:rPr lang="en-US" dirty="0" err="1"/>
              <a:t>intra+inter</a:t>
            </a:r>
            <a:r>
              <a:rPr lang="en-US" dirty="0"/>
              <a:t>?</a:t>
            </a:r>
          </a:p>
          <a:p>
            <a:pPr lvl="1"/>
            <a:r>
              <a:rPr lang="en-US" dirty="0"/>
              <a:t>PMC9683788 just looks at </a:t>
            </a:r>
            <a:r>
              <a:rPr lang="en-US" dirty="0" err="1"/>
              <a:t>intrapatient</a:t>
            </a:r>
            <a:r>
              <a:rPr lang="en-US" dirty="0"/>
              <a:t>: “</a:t>
            </a:r>
            <a:r>
              <a:rPr lang="en-US" b="0" i="0" u="none" strike="noStrike" dirty="0">
                <a:effectLst/>
              </a:rPr>
              <a:t>We defined the degeneracy of a TCR protein as the number of distinct clonotypes (defined by DNA sequences) encoding that TCR </a:t>
            </a:r>
            <a:r>
              <a:rPr lang="en-US" b="1" i="0" u="none" strike="noStrike" dirty="0">
                <a:effectLst/>
              </a:rPr>
              <a:t>within one sample</a:t>
            </a:r>
            <a:r>
              <a:rPr lang="en-US" b="0" i="0" u="none" strike="noStrike" dirty="0">
                <a:effectLst/>
              </a:rPr>
              <a:t>. In other words, a degeneracy equal to 1 means non-convergent TCRs, while greater than 1 indicates convergent TCRs”</a:t>
            </a:r>
          </a:p>
          <a:p>
            <a:pPr lvl="1"/>
            <a:r>
              <a:rPr lang="en-US" dirty="0"/>
              <a:t>Not sure about PMC6962348: “</a:t>
            </a:r>
            <a:r>
              <a:rPr lang="en-US" b="0" i="0" u="none" strike="noStrike" dirty="0">
                <a:effectLst/>
              </a:rPr>
              <a:t>TCR convergence was calculated as the aggregate frequency of clones (here defined as unique TCRB nucleotide sequences) sharing a variable gene (excluding allele information) and CDR3 AA sequence with at least one other identified clone.”</a:t>
            </a:r>
            <a:endParaRPr lang="en-US" dirty="0"/>
          </a:p>
          <a:p>
            <a:pPr marL="514350" indent="-514350">
              <a:buFont typeface="+mj-lt"/>
              <a:buAutoNum type="arabicPeriod"/>
            </a:pPr>
            <a:r>
              <a:rPr lang="en-US" dirty="0"/>
              <a:t>Draft SI slides for next weekly meeting</a:t>
            </a:r>
          </a:p>
          <a:p>
            <a:pPr marL="514350" indent="-514350">
              <a:buFont typeface="+mj-lt"/>
              <a:buAutoNum type="arabicPeriod"/>
            </a:pPr>
            <a:r>
              <a:rPr lang="en-US" dirty="0"/>
              <a:t>Recapitulate Erin’s figures (</a:t>
            </a:r>
            <a:r>
              <a:rPr lang="en-US" dirty="0" err="1"/>
              <a:t>ATACseq</a:t>
            </a:r>
            <a:r>
              <a:rPr lang="en-US" dirty="0"/>
              <a:t> analysis), which figures?</a:t>
            </a:r>
          </a:p>
        </p:txBody>
      </p:sp>
    </p:spTree>
    <p:extLst>
      <p:ext uri="{BB962C8B-B14F-4D97-AF65-F5344CB8AC3E}">
        <p14:creationId xmlns:p14="http://schemas.microsoft.com/office/powerpoint/2010/main" val="17592303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Myocarditis paper cell abundance conclusions</a:t>
            </a:r>
          </a:p>
        </p:txBody>
      </p:sp>
      <p:sp>
        <p:nvSpPr>
          <p:cNvPr id="14" name="TextBox 13">
            <a:extLst>
              <a:ext uri="{FF2B5EF4-FFF2-40B4-BE49-F238E27FC236}">
                <a16:creationId xmlns:a16="http://schemas.microsoft.com/office/drawing/2014/main" id="{0916496E-EC54-59E0-6AE2-2085A811762A}"/>
              </a:ext>
            </a:extLst>
          </p:cNvPr>
          <p:cNvSpPr txBox="1"/>
          <p:nvPr/>
        </p:nvSpPr>
        <p:spPr>
          <a:xfrm>
            <a:off x="731520" y="4174714"/>
            <a:ext cx="6497415" cy="923330"/>
          </a:xfrm>
          <a:prstGeom prst="rect">
            <a:avLst/>
          </a:prstGeom>
          <a:noFill/>
        </p:spPr>
        <p:txBody>
          <a:bodyPr wrap="square" rtlCol="0">
            <a:spAutoFit/>
          </a:bodyPr>
          <a:lstStyle/>
          <a:p>
            <a:pPr marL="285750" indent="-285750">
              <a:buFont typeface="Arial" panose="020B0604020202020204" pitchFamily="34" charset="0"/>
              <a:buChar char="•"/>
            </a:pPr>
            <a:r>
              <a:rPr lang="en-US" dirty="0" err="1"/>
              <a:t>Temra</a:t>
            </a:r>
            <a:r>
              <a:rPr lang="en-US" dirty="0"/>
              <a:t> CD8</a:t>
            </a:r>
            <a:r>
              <a:rPr lang="en-US" baseline="30000" dirty="0"/>
              <a:t>+</a:t>
            </a:r>
            <a:r>
              <a:rPr lang="en-US" dirty="0"/>
              <a:t> cells higher in myocarditis </a:t>
            </a:r>
            <a:r>
              <a:rPr lang="en-US" dirty="0" err="1"/>
              <a:t>irAE</a:t>
            </a:r>
            <a:r>
              <a:rPr lang="en-US" dirty="0"/>
              <a:t> group vs. non-myocarditis </a:t>
            </a:r>
            <a:r>
              <a:rPr lang="en-US" dirty="0" err="1"/>
              <a:t>irAE</a:t>
            </a:r>
            <a:r>
              <a:rPr lang="en-US" dirty="0"/>
              <a:t> and control (</a:t>
            </a:r>
            <a:r>
              <a:rPr lang="en-US" dirty="0" err="1"/>
              <a:t>CyTOF</a:t>
            </a:r>
            <a:r>
              <a:rPr lang="en-US" dirty="0"/>
              <a:t> data)</a:t>
            </a:r>
          </a:p>
          <a:p>
            <a:pPr marL="285750" indent="-285750">
              <a:buFont typeface="Arial" panose="020B0604020202020204" pitchFamily="34" charset="0"/>
              <a:buChar char="•"/>
            </a:pPr>
            <a:r>
              <a:rPr lang="en-US" dirty="0"/>
              <a:t>Need to incorporate </a:t>
            </a:r>
            <a:r>
              <a:rPr lang="en-US" dirty="0" err="1"/>
              <a:t>CyTOF</a:t>
            </a:r>
            <a:r>
              <a:rPr lang="en-US" dirty="0"/>
              <a:t> data to pull out </a:t>
            </a:r>
            <a:r>
              <a:rPr lang="en-US" dirty="0" err="1"/>
              <a:t>Temra</a:t>
            </a:r>
            <a:r>
              <a:rPr lang="en-US" dirty="0"/>
              <a:t> cells?</a:t>
            </a:r>
          </a:p>
        </p:txBody>
      </p:sp>
      <p:pic>
        <p:nvPicPr>
          <p:cNvPr id="21" name="Picture 20">
            <a:extLst>
              <a:ext uri="{FF2B5EF4-FFF2-40B4-BE49-F238E27FC236}">
                <a16:creationId xmlns:a16="http://schemas.microsoft.com/office/drawing/2014/main" id="{21B2CB8B-7404-8C20-7B5D-AED8940B17A1}"/>
              </a:ext>
            </a:extLst>
          </p:cNvPr>
          <p:cNvPicPr>
            <a:picLocks noChangeAspect="1"/>
          </p:cNvPicPr>
          <p:nvPr/>
        </p:nvPicPr>
        <p:blipFill>
          <a:blip r:embed="rId3"/>
          <a:stretch>
            <a:fillRect/>
          </a:stretch>
        </p:blipFill>
        <p:spPr>
          <a:xfrm>
            <a:off x="7404254" y="1535337"/>
            <a:ext cx="3197609" cy="5189562"/>
          </a:xfrm>
          <a:prstGeom prst="rect">
            <a:avLst/>
          </a:prstGeom>
        </p:spPr>
      </p:pic>
      <p:pic>
        <p:nvPicPr>
          <p:cNvPr id="24" name="Picture 23">
            <a:extLst>
              <a:ext uri="{FF2B5EF4-FFF2-40B4-BE49-F238E27FC236}">
                <a16:creationId xmlns:a16="http://schemas.microsoft.com/office/drawing/2014/main" id="{E568A394-8AA8-1C21-CF70-90A2A6C943C1}"/>
              </a:ext>
            </a:extLst>
          </p:cNvPr>
          <p:cNvPicPr>
            <a:picLocks noChangeAspect="1"/>
          </p:cNvPicPr>
          <p:nvPr/>
        </p:nvPicPr>
        <p:blipFill>
          <a:blip r:embed="rId4"/>
          <a:stretch>
            <a:fillRect/>
          </a:stretch>
        </p:blipFill>
        <p:spPr>
          <a:xfrm>
            <a:off x="1208716" y="1827098"/>
            <a:ext cx="5269808" cy="1601902"/>
          </a:xfrm>
          <a:prstGeom prst="rect">
            <a:avLst/>
          </a:prstGeom>
        </p:spPr>
      </p:pic>
    </p:spTree>
    <p:extLst>
      <p:ext uri="{BB962C8B-B14F-4D97-AF65-F5344CB8AC3E}">
        <p14:creationId xmlns:p14="http://schemas.microsoft.com/office/powerpoint/2010/main" val="39954517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Outline</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612120" cy="4623402"/>
          </a:xfrm>
        </p:spPr>
        <p:txBody>
          <a:bodyPr>
            <a:normAutofit/>
          </a:bodyPr>
          <a:lstStyle/>
          <a:p>
            <a:r>
              <a:rPr lang="en-US" dirty="0"/>
              <a:t>Cell abundance results</a:t>
            </a:r>
          </a:p>
          <a:p>
            <a:pPr lvl="1"/>
            <a:r>
              <a:rPr lang="en-US" dirty="0"/>
              <a:t>Patient bias plots for colitis dataset cell type abundance differences by </a:t>
            </a:r>
            <a:r>
              <a:rPr lang="en-US" dirty="0" err="1"/>
              <a:t>irAE</a:t>
            </a:r>
            <a:r>
              <a:rPr lang="en-US" dirty="0"/>
              <a:t> group</a:t>
            </a:r>
          </a:p>
          <a:p>
            <a:pPr lvl="1"/>
            <a:r>
              <a:rPr lang="en-US" dirty="0"/>
              <a:t>Colitis paper cell abundance published results</a:t>
            </a:r>
          </a:p>
          <a:p>
            <a:pPr lvl="1"/>
            <a:r>
              <a:rPr lang="en-US" dirty="0"/>
              <a:t>Airline plots for cell types more abundant in colitis </a:t>
            </a:r>
            <a:r>
              <a:rPr lang="en-US" dirty="0" err="1"/>
              <a:t>irAE</a:t>
            </a:r>
            <a:r>
              <a:rPr lang="en-US" dirty="0"/>
              <a:t> tissue</a:t>
            </a:r>
          </a:p>
          <a:p>
            <a:r>
              <a:rPr lang="en-US" dirty="0"/>
              <a:t>Convergence density plots</a:t>
            </a:r>
          </a:p>
          <a:p>
            <a:r>
              <a:rPr lang="en-US" dirty="0"/>
              <a:t>Non-cumulative feature heatmaps</a:t>
            </a:r>
          </a:p>
        </p:txBody>
      </p:sp>
    </p:spTree>
    <p:extLst>
      <p:ext uri="{BB962C8B-B14F-4D97-AF65-F5344CB8AC3E}">
        <p14:creationId xmlns:p14="http://schemas.microsoft.com/office/powerpoint/2010/main" val="1864830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Review of cell type abundance differences in colitis dataset before showing patient bias plots</a:t>
            </a:r>
          </a:p>
        </p:txBody>
      </p:sp>
      <p:pic>
        <p:nvPicPr>
          <p:cNvPr id="5" name="Picture 4">
            <a:extLst>
              <a:ext uri="{FF2B5EF4-FFF2-40B4-BE49-F238E27FC236}">
                <a16:creationId xmlns:a16="http://schemas.microsoft.com/office/drawing/2014/main" id="{8ABC99B1-58F4-29CD-F7E8-6252674EA102}"/>
              </a:ext>
            </a:extLst>
          </p:cNvPr>
          <p:cNvPicPr>
            <a:picLocks noChangeAspect="1"/>
          </p:cNvPicPr>
          <p:nvPr/>
        </p:nvPicPr>
        <p:blipFill>
          <a:blip r:embed="rId3"/>
          <a:stretch>
            <a:fillRect/>
          </a:stretch>
        </p:blipFill>
        <p:spPr>
          <a:xfrm>
            <a:off x="72036" y="2612746"/>
            <a:ext cx="6145884" cy="3651529"/>
          </a:xfrm>
          <a:prstGeom prst="rect">
            <a:avLst/>
          </a:prstGeom>
        </p:spPr>
      </p:pic>
      <p:pic>
        <p:nvPicPr>
          <p:cNvPr id="6" name="Picture 5">
            <a:extLst>
              <a:ext uri="{FF2B5EF4-FFF2-40B4-BE49-F238E27FC236}">
                <a16:creationId xmlns:a16="http://schemas.microsoft.com/office/drawing/2014/main" id="{8A1196DF-B7BA-7769-5CEF-E6CC6C83F955}"/>
              </a:ext>
            </a:extLst>
          </p:cNvPr>
          <p:cNvPicPr>
            <a:picLocks noChangeAspect="1"/>
          </p:cNvPicPr>
          <p:nvPr/>
        </p:nvPicPr>
        <p:blipFill>
          <a:blip r:embed="rId4"/>
          <a:stretch>
            <a:fillRect/>
          </a:stretch>
        </p:blipFill>
        <p:spPr>
          <a:xfrm>
            <a:off x="6375028" y="2612745"/>
            <a:ext cx="5816971" cy="3651529"/>
          </a:xfrm>
          <a:prstGeom prst="rect">
            <a:avLst/>
          </a:prstGeom>
        </p:spPr>
      </p:pic>
      <p:sp>
        <p:nvSpPr>
          <p:cNvPr id="7" name="TextBox 6">
            <a:extLst>
              <a:ext uri="{FF2B5EF4-FFF2-40B4-BE49-F238E27FC236}">
                <a16:creationId xmlns:a16="http://schemas.microsoft.com/office/drawing/2014/main" id="{2B79F913-95A5-09FB-0212-C164DAE9747F}"/>
              </a:ext>
            </a:extLst>
          </p:cNvPr>
          <p:cNvSpPr txBox="1"/>
          <p:nvPr/>
        </p:nvSpPr>
        <p:spPr>
          <a:xfrm>
            <a:off x="1361440" y="2243413"/>
            <a:ext cx="3134833" cy="369332"/>
          </a:xfrm>
          <a:prstGeom prst="rect">
            <a:avLst/>
          </a:prstGeom>
          <a:noFill/>
        </p:spPr>
        <p:txBody>
          <a:bodyPr wrap="none" rtlCol="0">
            <a:spAutoFit/>
          </a:bodyPr>
          <a:lstStyle/>
          <a:p>
            <a:r>
              <a:rPr lang="en-US" dirty="0"/>
              <a:t>Normalized by clonotype depth</a:t>
            </a:r>
          </a:p>
        </p:txBody>
      </p:sp>
      <p:sp>
        <p:nvSpPr>
          <p:cNvPr id="8" name="TextBox 7">
            <a:extLst>
              <a:ext uri="{FF2B5EF4-FFF2-40B4-BE49-F238E27FC236}">
                <a16:creationId xmlns:a16="http://schemas.microsoft.com/office/drawing/2014/main" id="{6C8A4CEC-3F57-B663-1C38-8C98BA5A305C}"/>
              </a:ext>
            </a:extLst>
          </p:cNvPr>
          <p:cNvSpPr txBox="1"/>
          <p:nvPr/>
        </p:nvSpPr>
        <p:spPr>
          <a:xfrm>
            <a:off x="8417136" y="2255198"/>
            <a:ext cx="1531894" cy="369332"/>
          </a:xfrm>
          <a:prstGeom prst="rect">
            <a:avLst/>
          </a:prstGeom>
          <a:noFill/>
        </p:spPr>
        <p:txBody>
          <a:bodyPr wrap="none" rtlCol="0">
            <a:spAutoFit/>
          </a:bodyPr>
          <a:lstStyle/>
          <a:p>
            <a:r>
              <a:rPr lang="en-US" dirty="0" err="1"/>
              <a:t>Downsampled</a:t>
            </a:r>
            <a:endParaRPr lang="en-US" dirty="0"/>
          </a:p>
        </p:txBody>
      </p:sp>
      <p:sp>
        <p:nvSpPr>
          <p:cNvPr id="9" name="TextBox 8">
            <a:extLst>
              <a:ext uri="{FF2B5EF4-FFF2-40B4-BE49-F238E27FC236}">
                <a16:creationId xmlns:a16="http://schemas.microsoft.com/office/drawing/2014/main" id="{2D9EED4E-20BE-9C7F-1D6C-1627A78B10B5}"/>
              </a:ext>
            </a:extLst>
          </p:cNvPr>
          <p:cNvSpPr txBox="1"/>
          <p:nvPr/>
        </p:nvSpPr>
        <p:spPr>
          <a:xfrm>
            <a:off x="3579987" y="6483294"/>
            <a:ext cx="7382653" cy="369332"/>
          </a:xfrm>
          <a:prstGeom prst="rect">
            <a:avLst/>
          </a:prstGeom>
          <a:noFill/>
        </p:spPr>
        <p:txBody>
          <a:bodyPr wrap="square" rtlCol="0">
            <a:spAutoFit/>
          </a:bodyPr>
          <a:lstStyle/>
          <a:p>
            <a:r>
              <a:rPr lang="en-US" sz="1800" dirty="0">
                <a:effectLst/>
                <a:ea typeface="Calibri" panose="020F0502020204030204" pitchFamily="34" charset="0"/>
                <a:cs typeface="Times New Roman" panose="02020603050405020304" pitchFamily="18" charset="0"/>
              </a:rPr>
              <a:t>Wilcox rank sum test: **; </a:t>
            </a:r>
            <a:r>
              <a:rPr lang="en-US" sz="1800" dirty="0" err="1">
                <a:effectLst/>
                <a:ea typeface="Calibri" panose="020F0502020204030204" pitchFamily="34" charset="0"/>
                <a:cs typeface="Times New Roman" panose="02020603050405020304" pitchFamily="18" charset="0"/>
              </a:rPr>
              <a:t>padj</a:t>
            </a:r>
            <a:r>
              <a:rPr lang="en-US" sz="1800" dirty="0">
                <a:effectLst/>
                <a:ea typeface="Calibri" panose="020F0502020204030204" pitchFamily="34" charset="0"/>
                <a:cs typeface="Times New Roman" panose="02020603050405020304" pitchFamily="18" charset="0"/>
              </a:rPr>
              <a:t> &lt;1e-2, *; </a:t>
            </a:r>
            <a:r>
              <a:rPr lang="en-US" sz="1800" dirty="0" err="1">
                <a:effectLst/>
                <a:ea typeface="Calibri" panose="020F0502020204030204" pitchFamily="34" charset="0"/>
                <a:cs typeface="Times New Roman" panose="02020603050405020304" pitchFamily="18" charset="0"/>
              </a:rPr>
              <a:t>padj</a:t>
            </a:r>
            <a:r>
              <a:rPr lang="en-US" sz="1800" dirty="0">
                <a:effectLst/>
                <a:ea typeface="Calibri" panose="020F0502020204030204" pitchFamily="34" charset="0"/>
                <a:cs typeface="Times New Roman" panose="02020603050405020304" pitchFamily="18" charset="0"/>
              </a:rPr>
              <a:t> &lt;0.05</a:t>
            </a:r>
            <a:endParaRPr lang="en-US" sz="1800" b="0" i="0" u="none" strike="noStrike" dirty="0">
              <a:solidFill>
                <a:srgbClr val="212121"/>
              </a:solidFill>
              <a:effectLst/>
            </a:endParaRPr>
          </a:p>
        </p:txBody>
      </p:sp>
      <p:sp>
        <p:nvSpPr>
          <p:cNvPr id="10" name="TextBox 9">
            <a:extLst>
              <a:ext uri="{FF2B5EF4-FFF2-40B4-BE49-F238E27FC236}">
                <a16:creationId xmlns:a16="http://schemas.microsoft.com/office/drawing/2014/main" id="{42AEB70D-DAB0-9F17-2E35-1A709035245F}"/>
              </a:ext>
            </a:extLst>
          </p:cNvPr>
          <p:cNvSpPr txBox="1"/>
          <p:nvPr/>
        </p:nvSpPr>
        <p:spPr>
          <a:xfrm>
            <a:off x="1158240" y="3050722"/>
            <a:ext cx="300082" cy="369332"/>
          </a:xfrm>
          <a:prstGeom prst="rect">
            <a:avLst/>
          </a:prstGeom>
          <a:noFill/>
        </p:spPr>
        <p:txBody>
          <a:bodyPr wrap="none" rtlCol="0">
            <a:spAutoFit/>
          </a:bodyPr>
          <a:lstStyle/>
          <a:p>
            <a:r>
              <a:rPr lang="en-US" dirty="0"/>
              <a:t>*</a:t>
            </a:r>
          </a:p>
        </p:txBody>
      </p:sp>
      <p:sp>
        <p:nvSpPr>
          <p:cNvPr id="11" name="TextBox 10">
            <a:extLst>
              <a:ext uri="{FF2B5EF4-FFF2-40B4-BE49-F238E27FC236}">
                <a16:creationId xmlns:a16="http://schemas.microsoft.com/office/drawing/2014/main" id="{E65BEEA5-8DD3-324B-06B7-A957BC4778A8}"/>
              </a:ext>
            </a:extLst>
          </p:cNvPr>
          <p:cNvSpPr txBox="1"/>
          <p:nvPr/>
        </p:nvSpPr>
        <p:spPr>
          <a:xfrm>
            <a:off x="1970848" y="3050722"/>
            <a:ext cx="914400" cy="369332"/>
          </a:xfrm>
          <a:prstGeom prst="rect">
            <a:avLst/>
          </a:prstGeom>
          <a:noFill/>
        </p:spPr>
        <p:txBody>
          <a:bodyPr wrap="square" rtlCol="0">
            <a:spAutoFit/>
          </a:bodyPr>
          <a:lstStyle/>
          <a:p>
            <a:r>
              <a:rPr lang="en-US" dirty="0"/>
              <a:t>**</a:t>
            </a:r>
          </a:p>
        </p:txBody>
      </p:sp>
      <p:sp>
        <p:nvSpPr>
          <p:cNvPr id="12" name="TextBox 11">
            <a:extLst>
              <a:ext uri="{FF2B5EF4-FFF2-40B4-BE49-F238E27FC236}">
                <a16:creationId xmlns:a16="http://schemas.microsoft.com/office/drawing/2014/main" id="{85D5F88F-1AA5-E1B9-8264-C1498D086CF7}"/>
              </a:ext>
            </a:extLst>
          </p:cNvPr>
          <p:cNvSpPr txBox="1"/>
          <p:nvPr/>
        </p:nvSpPr>
        <p:spPr>
          <a:xfrm>
            <a:off x="3482521" y="3056259"/>
            <a:ext cx="914400" cy="369332"/>
          </a:xfrm>
          <a:prstGeom prst="rect">
            <a:avLst/>
          </a:prstGeom>
          <a:noFill/>
        </p:spPr>
        <p:txBody>
          <a:bodyPr wrap="square" rtlCol="0">
            <a:spAutoFit/>
          </a:bodyPr>
          <a:lstStyle/>
          <a:p>
            <a:r>
              <a:rPr lang="en-US" dirty="0"/>
              <a:t>*</a:t>
            </a:r>
          </a:p>
        </p:txBody>
      </p:sp>
      <p:sp>
        <p:nvSpPr>
          <p:cNvPr id="13" name="TextBox 12">
            <a:extLst>
              <a:ext uri="{FF2B5EF4-FFF2-40B4-BE49-F238E27FC236}">
                <a16:creationId xmlns:a16="http://schemas.microsoft.com/office/drawing/2014/main" id="{4E5AE900-F996-D7D2-B4B2-4B302AA23E2F}"/>
              </a:ext>
            </a:extLst>
          </p:cNvPr>
          <p:cNvSpPr txBox="1"/>
          <p:nvPr/>
        </p:nvSpPr>
        <p:spPr>
          <a:xfrm>
            <a:off x="2729034" y="3050721"/>
            <a:ext cx="914400" cy="369332"/>
          </a:xfrm>
          <a:prstGeom prst="rect">
            <a:avLst/>
          </a:prstGeom>
          <a:noFill/>
        </p:spPr>
        <p:txBody>
          <a:bodyPr wrap="square" rtlCol="0">
            <a:spAutoFit/>
          </a:bodyPr>
          <a:lstStyle/>
          <a:p>
            <a:r>
              <a:rPr lang="en-US" dirty="0"/>
              <a:t>*</a:t>
            </a:r>
          </a:p>
        </p:txBody>
      </p:sp>
      <p:sp>
        <p:nvSpPr>
          <p:cNvPr id="15" name="TextBox 14">
            <a:extLst>
              <a:ext uri="{FF2B5EF4-FFF2-40B4-BE49-F238E27FC236}">
                <a16:creationId xmlns:a16="http://schemas.microsoft.com/office/drawing/2014/main" id="{325BBD0A-C097-DC0E-6C83-8E11FF107309}"/>
              </a:ext>
            </a:extLst>
          </p:cNvPr>
          <p:cNvSpPr txBox="1"/>
          <p:nvPr/>
        </p:nvSpPr>
        <p:spPr>
          <a:xfrm>
            <a:off x="4200267" y="3059668"/>
            <a:ext cx="914400" cy="369332"/>
          </a:xfrm>
          <a:prstGeom prst="rect">
            <a:avLst/>
          </a:prstGeom>
          <a:noFill/>
        </p:spPr>
        <p:txBody>
          <a:bodyPr wrap="square" rtlCol="0">
            <a:spAutoFit/>
          </a:bodyPr>
          <a:lstStyle/>
          <a:p>
            <a:r>
              <a:rPr lang="en-US" dirty="0"/>
              <a:t>**</a:t>
            </a:r>
          </a:p>
        </p:txBody>
      </p:sp>
      <p:sp>
        <p:nvSpPr>
          <p:cNvPr id="16" name="TextBox 15">
            <a:extLst>
              <a:ext uri="{FF2B5EF4-FFF2-40B4-BE49-F238E27FC236}">
                <a16:creationId xmlns:a16="http://schemas.microsoft.com/office/drawing/2014/main" id="{6FEA5B34-F71A-52DA-89A1-7B8614430D9B}"/>
              </a:ext>
            </a:extLst>
          </p:cNvPr>
          <p:cNvSpPr txBox="1"/>
          <p:nvPr/>
        </p:nvSpPr>
        <p:spPr>
          <a:xfrm>
            <a:off x="7397373" y="3050722"/>
            <a:ext cx="300082" cy="369332"/>
          </a:xfrm>
          <a:prstGeom prst="rect">
            <a:avLst/>
          </a:prstGeom>
          <a:noFill/>
        </p:spPr>
        <p:txBody>
          <a:bodyPr wrap="none" rtlCol="0">
            <a:spAutoFit/>
          </a:bodyPr>
          <a:lstStyle/>
          <a:p>
            <a:r>
              <a:rPr lang="en-US" dirty="0"/>
              <a:t>*</a:t>
            </a:r>
          </a:p>
        </p:txBody>
      </p:sp>
      <p:sp>
        <p:nvSpPr>
          <p:cNvPr id="17" name="TextBox 16">
            <a:extLst>
              <a:ext uri="{FF2B5EF4-FFF2-40B4-BE49-F238E27FC236}">
                <a16:creationId xmlns:a16="http://schemas.microsoft.com/office/drawing/2014/main" id="{7DBB7EA8-4540-5212-507E-16A8EE258450}"/>
              </a:ext>
            </a:extLst>
          </p:cNvPr>
          <p:cNvSpPr txBox="1"/>
          <p:nvPr/>
        </p:nvSpPr>
        <p:spPr>
          <a:xfrm>
            <a:off x="8209981" y="3050722"/>
            <a:ext cx="914400" cy="369332"/>
          </a:xfrm>
          <a:prstGeom prst="rect">
            <a:avLst/>
          </a:prstGeom>
          <a:noFill/>
        </p:spPr>
        <p:txBody>
          <a:bodyPr wrap="square" rtlCol="0">
            <a:spAutoFit/>
          </a:bodyPr>
          <a:lstStyle/>
          <a:p>
            <a:r>
              <a:rPr lang="en-US" dirty="0"/>
              <a:t>**</a:t>
            </a:r>
          </a:p>
        </p:txBody>
      </p:sp>
      <p:sp>
        <p:nvSpPr>
          <p:cNvPr id="18" name="TextBox 17">
            <a:extLst>
              <a:ext uri="{FF2B5EF4-FFF2-40B4-BE49-F238E27FC236}">
                <a16:creationId xmlns:a16="http://schemas.microsoft.com/office/drawing/2014/main" id="{888D9E2F-FF6E-9C5A-6642-772605C8F15D}"/>
              </a:ext>
            </a:extLst>
          </p:cNvPr>
          <p:cNvSpPr txBox="1"/>
          <p:nvPr/>
        </p:nvSpPr>
        <p:spPr>
          <a:xfrm>
            <a:off x="9721654" y="3056259"/>
            <a:ext cx="914400" cy="369332"/>
          </a:xfrm>
          <a:prstGeom prst="rect">
            <a:avLst/>
          </a:prstGeom>
          <a:noFill/>
        </p:spPr>
        <p:txBody>
          <a:bodyPr wrap="square" rtlCol="0">
            <a:spAutoFit/>
          </a:bodyPr>
          <a:lstStyle/>
          <a:p>
            <a:r>
              <a:rPr lang="en-US" dirty="0"/>
              <a:t>*</a:t>
            </a:r>
          </a:p>
        </p:txBody>
      </p:sp>
      <p:sp>
        <p:nvSpPr>
          <p:cNvPr id="19" name="TextBox 18">
            <a:extLst>
              <a:ext uri="{FF2B5EF4-FFF2-40B4-BE49-F238E27FC236}">
                <a16:creationId xmlns:a16="http://schemas.microsoft.com/office/drawing/2014/main" id="{779AC5D0-156F-A8A5-94EC-0C3BCEC7B25E}"/>
              </a:ext>
            </a:extLst>
          </p:cNvPr>
          <p:cNvSpPr txBox="1"/>
          <p:nvPr/>
        </p:nvSpPr>
        <p:spPr>
          <a:xfrm>
            <a:off x="8968167" y="3050721"/>
            <a:ext cx="914400" cy="369332"/>
          </a:xfrm>
          <a:prstGeom prst="rect">
            <a:avLst/>
          </a:prstGeom>
          <a:noFill/>
        </p:spPr>
        <p:txBody>
          <a:bodyPr wrap="square" rtlCol="0">
            <a:spAutoFit/>
          </a:bodyPr>
          <a:lstStyle/>
          <a:p>
            <a:r>
              <a:rPr lang="en-US" dirty="0"/>
              <a:t>*</a:t>
            </a:r>
          </a:p>
        </p:txBody>
      </p:sp>
      <p:sp>
        <p:nvSpPr>
          <p:cNvPr id="20" name="TextBox 19">
            <a:extLst>
              <a:ext uri="{FF2B5EF4-FFF2-40B4-BE49-F238E27FC236}">
                <a16:creationId xmlns:a16="http://schemas.microsoft.com/office/drawing/2014/main" id="{2040DC19-805F-DFFF-E0FE-6220B7A56DD7}"/>
              </a:ext>
            </a:extLst>
          </p:cNvPr>
          <p:cNvSpPr txBox="1"/>
          <p:nvPr/>
        </p:nvSpPr>
        <p:spPr>
          <a:xfrm>
            <a:off x="10439400" y="3059668"/>
            <a:ext cx="914400" cy="369332"/>
          </a:xfrm>
          <a:prstGeom prst="rect">
            <a:avLst/>
          </a:prstGeom>
          <a:noFill/>
        </p:spPr>
        <p:txBody>
          <a:bodyPr wrap="square" rtlCol="0">
            <a:spAutoFit/>
          </a:bodyPr>
          <a:lstStyle/>
          <a:p>
            <a:r>
              <a:rPr lang="en-US" dirty="0"/>
              <a:t>**</a:t>
            </a:r>
          </a:p>
        </p:txBody>
      </p:sp>
    </p:spTree>
    <p:extLst>
      <p:ext uri="{BB962C8B-B14F-4D97-AF65-F5344CB8AC3E}">
        <p14:creationId xmlns:p14="http://schemas.microsoft.com/office/powerpoint/2010/main" val="2217052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Cell type abundance differences in colitis dataset do not seem to be driven by single/few patients</a:t>
            </a:r>
          </a:p>
        </p:txBody>
      </p:sp>
      <p:pic>
        <p:nvPicPr>
          <p:cNvPr id="21" name="Picture 20">
            <a:extLst>
              <a:ext uri="{FF2B5EF4-FFF2-40B4-BE49-F238E27FC236}">
                <a16:creationId xmlns:a16="http://schemas.microsoft.com/office/drawing/2014/main" id="{6BCEC1BE-5128-4236-045D-CC214AF6EC94}"/>
              </a:ext>
            </a:extLst>
          </p:cNvPr>
          <p:cNvPicPr>
            <a:picLocks noChangeAspect="1"/>
          </p:cNvPicPr>
          <p:nvPr/>
        </p:nvPicPr>
        <p:blipFill>
          <a:blip r:embed="rId3"/>
          <a:stretch>
            <a:fillRect/>
          </a:stretch>
        </p:blipFill>
        <p:spPr>
          <a:xfrm>
            <a:off x="6009736" y="2674692"/>
            <a:ext cx="5988068" cy="3698259"/>
          </a:xfrm>
          <a:prstGeom prst="rect">
            <a:avLst/>
          </a:prstGeom>
        </p:spPr>
      </p:pic>
      <p:pic>
        <p:nvPicPr>
          <p:cNvPr id="22" name="Picture 21">
            <a:extLst>
              <a:ext uri="{FF2B5EF4-FFF2-40B4-BE49-F238E27FC236}">
                <a16:creationId xmlns:a16="http://schemas.microsoft.com/office/drawing/2014/main" id="{C436DB8F-ACC2-B993-4F90-9AD08899C836}"/>
              </a:ext>
            </a:extLst>
          </p:cNvPr>
          <p:cNvPicPr>
            <a:picLocks noChangeAspect="1"/>
          </p:cNvPicPr>
          <p:nvPr/>
        </p:nvPicPr>
        <p:blipFill>
          <a:blip r:embed="rId4"/>
          <a:stretch>
            <a:fillRect/>
          </a:stretch>
        </p:blipFill>
        <p:spPr>
          <a:xfrm>
            <a:off x="89089" y="2674692"/>
            <a:ext cx="5920647" cy="3698259"/>
          </a:xfrm>
          <a:prstGeom prst="rect">
            <a:avLst/>
          </a:prstGeom>
        </p:spPr>
      </p:pic>
      <p:sp>
        <p:nvSpPr>
          <p:cNvPr id="3" name="TextBox 2">
            <a:extLst>
              <a:ext uri="{FF2B5EF4-FFF2-40B4-BE49-F238E27FC236}">
                <a16:creationId xmlns:a16="http://schemas.microsoft.com/office/drawing/2014/main" id="{23D06D21-2B0E-0729-995A-7ED89D56B994}"/>
              </a:ext>
            </a:extLst>
          </p:cNvPr>
          <p:cNvSpPr txBox="1"/>
          <p:nvPr/>
        </p:nvSpPr>
        <p:spPr>
          <a:xfrm>
            <a:off x="1361440" y="2243413"/>
            <a:ext cx="3134833" cy="369332"/>
          </a:xfrm>
          <a:prstGeom prst="rect">
            <a:avLst/>
          </a:prstGeom>
          <a:noFill/>
        </p:spPr>
        <p:txBody>
          <a:bodyPr wrap="none" rtlCol="0">
            <a:spAutoFit/>
          </a:bodyPr>
          <a:lstStyle/>
          <a:p>
            <a:r>
              <a:rPr lang="en-US" dirty="0"/>
              <a:t>Normalized by clonotype depth</a:t>
            </a:r>
          </a:p>
        </p:txBody>
      </p:sp>
      <p:sp>
        <p:nvSpPr>
          <p:cNvPr id="4" name="TextBox 3">
            <a:extLst>
              <a:ext uri="{FF2B5EF4-FFF2-40B4-BE49-F238E27FC236}">
                <a16:creationId xmlns:a16="http://schemas.microsoft.com/office/drawing/2014/main" id="{8FFC20CA-413A-6D01-81DC-14A357DA661A}"/>
              </a:ext>
            </a:extLst>
          </p:cNvPr>
          <p:cNvSpPr txBox="1"/>
          <p:nvPr/>
        </p:nvSpPr>
        <p:spPr>
          <a:xfrm>
            <a:off x="8417136" y="2255198"/>
            <a:ext cx="1531894" cy="369332"/>
          </a:xfrm>
          <a:prstGeom prst="rect">
            <a:avLst/>
          </a:prstGeom>
          <a:noFill/>
        </p:spPr>
        <p:txBody>
          <a:bodyPr wrap="none" rtlCol="0">
            <a:spAutoFit/>
          </a:bodyPr>
          <a:lstStyle/>
          <a:p>
            <a:r>
              <a:rPr lang="en-US" dirty="0" err="1"/>
              <a:t>Downsampled</a:t>
            </a:r>
            <a:endParaRPr lang="en-US" dirty="0"/>
          </a:p>
        </p:txBody>
      </p:sp>
    </p:spTree>
    <p:extLst>
      <p:ext uri="{BB962C8B-B14F-4D97-AF65-F5344CB8AC3E}">
        <p14:creationId xmlns:p14="http://schemas.microsoft.com/office/powerpoint/2010/main" val="46026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fontScale="90000"/>
          </a:bodyPr>
          <a:lstStyle/>
          <a:p>
            <a:r>
              <a:rPr lang="en-US" dirty="0"/>
              <a:t>My mining and colitis paper cell type abundance results ~mostly recapitulate, although my reference mapping didn’t yield </a:t>
            </a:r>
            <a:r>
              <a:rPr lang="en-US" dirty="0" err="1"/>
              <a:t>Trms</a:t>
            </a:r>
            <a:endParaRPr lang="en-US" dirty="0"/>
          </a:p>
        </p:txBody>
      </p:sp>
      <p:pic>
        <p:nvPicPr>
          <p:cNvPr id="23" name="Picture 22">
            <a:extLst>
              <a:ext uri="{FF2B5EF4-FFF2-40B4-BE49-F238E27FC236}">
                <a16:creationId xmlns:a16="http://schemas.microsoft.com/office/drawing/2014/main" id="{127B5C11-A429-D4B2-290E-000800AE95FB}"/>
              </a:ext>
            </a:extLst>
          </p:cNvPr>
          <p:cNvPicPr>
            <a:picLocks noChangeAspect="1"/>
          </p:cNvPicPr>
          <p:nvPr/>
        </p:nvPicPr>
        <p:blipFill>
          <a:blip r:embed="rId3"/>
          <a:stretch>
            <a:fillRect/>
          </a:stretch>
        </p:blipFill>
        <p:spPr>
          <a:xfrm>
            <a:off x="5577117" y="2147489"/>
            <a:ext cx="5546676" cy="3325630"/>
          </a:xfrm>
          <a:prstGeom prst="rect">
            <a:avLst/>
          </a:prstGeom>
        </p:spPr>
      </p:pic>
      <p:sp>
        <p:nvSpPr>
          <p:cNvPr id="4" name="TextBox 3">
            <a:extLst>
              <a:ext uri="{FF2B5EF4-FFF2-40B4-BE49-F238E27FC236}">
                <a16:creationId xmlns:a16="http://schemas.microsoft.com/office/drawing/2014/main" id="{5EC922A8-F734-F220-5370-48826892BB3F}"/>
              </a:ext>
            </a:extLst>
          </p:cNvPr>
          <p:cNvSpPr txBox="1"/>
          <p:nvPr/>
        </p:nvSpPr>
        <p:spPr>
          <a:xfrm>
            <a:off x="5750944" y="5387112"/>
            <a:ext cx="5998234"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t>Group CD8 TCM/Naïve that I see having opposite abundance trends…</a:t>
            </a:r>
          </a:p>
          <a:p>
            <a:pPr marL="285750" indent="-285750">
              <a:buFont typeface="Arial" panose="020B0604020202020204" pitchFamily="34" charset="0"/>
              <a:buChar char="•"/>
            </a:pPr>
            <a:r>
              <a:rPr lang="en-US" sz="1600" dirty="0"/>
              <a:t>fewer MAITs in </a:t>
            </a:r>
            <a:r>
              <a:rPr lang="en-US" sz="1600" dirty="0" err="1"/>
              <a:t>irAE</a:t>
            </a:r>
            <a:r>
              <a:rPr lang="en-US" sz="1600" dirty="0"/>
              <a:t> group trend does recapitulate </a:t>
            </a:r>
            <a:r>
              <a:rPr lang="en-US" sz="1600" dirty="0" err="1"/>
              <a:t>thoug</a:t>
            </a:r>
            <a:r>
              <a:rPr lang="en-US" sz="1600" dirty="0"/>
              <a:t> (although not significant for them), and higher cycling/proliferating trend in </a:t>
            </a:r>
            <a:r>
              <a:rPr lang="en-US" sz="1600" dirty="0" err="1"/>
              <a:t>irAE</a:t>
            </a:r>
            <a:r>
              <a:rPr lang="en-US" sz="1600" dirty="0"/>
              <a:t> group (although not significant for me)</a:t>
            </a:r>
          </a:p>
        </p:txBody>
      </p:sp>
      <p:pic>
        <p:nvPicPr>
          <p:cNvPr id="25" name="Picture 24">
            <a:extLst>
              <a:ext uri="{FF2B5EF4-FFF2-40B4-BE49-F238E27FC236}">
                <a16:creationId xmlns:a16="http://schemas.microsoft.com/office/drawing/2014/main" id="{48B7407E-922C-5736-635F-1EB9DEA23ABD}"/>
              </a:ext>
            </a:extLst>
          </p:cNvPr>
          <p:cNvPicPr>
            <a:picLocks noChangeAspect="1"/>
          </p:cNvPicPr>
          <p:nvPr/>
        </p:nvPicPr>
        <p:blipFill>
          <a:blip r:embed="rId4"/>
          <a:stretch>
            <a:fillRect/>
          </a:stretch>
        </p:blipFill>
        <p:spPr>
          <a:xfrm>
            <a:off x="-1" y="2157413"/>
            <a:ext cx="5055079" cy="3154024"/>
          </a:xfrm>
          <a:prstGeom prst="rect">
            <a:avLst/>
          </a:prstGeom>
        </p:spPr>
      </p:pic>
      <p:sp>
        <p:nvSpPr>
          <p:cNvPr id="5" name="TextBox 4">
            <a:extLst>
              <a:ext uri="{FF2B5EF4-FFF2-40B4-BE49-F238E27FC236}">
                <a16:creationId xmlns:a16="http://schemas.microsoft.com/office/drawing/2014/main" id="{FB98ACE2-D986-6E33-F6EE-671C848BAEEE}"/>
              </a:ext>
            </a:extLst>
          </p:cNvPr>
          <p:cNvSpPr txBox="1"/>
          <p:nvPr/>
        </p:nvSpPr>
        <p:spPr>
          <a:xfrm>
            <a:off x="8263540" y="1872983"/>
            <a:ext cx="657552" cy="369332"/>
          </a:xfrm>
          <a:prstGeom prst="rect">
            <a:avLst/>
          </a:prstGeom>
          <a:noFill/>
        </p:spPr>
        <p:txBody>
          <a:bodyPr wrap="none" rtlCol="0">
            <a:spAutoFit/>
          </a:bodyPr>
          <a:lstStyle/>
          <a:p>
            <a:r>
              <a:rPr lang="en-US" dirty="0"/>
              <a:t>CD8s</a:t>
            </a:r>
          </a:p>
        </p:txBody>
      </p:sp>
      <p:sp>
        <p:nvSpPr>
          <p:cNvPr id="6" name="TextBox 5">
            <a:extLst>
              <a:ext uri="{FF2B5EF4-FFF2-40B4-BE49-F238E27FC236}">
                <a16:creationId xmlns:a16="http://schemas.microsoft.com/office/drawing/2014/main" id="{45125F35-2135-75CB-B2FB-216B1DCBBD06}"/>
              </a:ext>
            </a:extLst>
          </p:cNvPr>
          <p:cNvSpPr txBox="1"/>
          <p:nvPr/>
        </p:nvSpPr>
        <p:spPr>
          <a:xfrm>
            <a:off x="2198762" y="1848235"/>
            <a:ext cx="657552" cy="369332"/>
          </a:xfrm>
          <a:prstGeom prst="rect">
            <a:avLst/>
          </a:prstGeom>
          <a:noFill/>
        </p:spPr>
        <p:txBody>
          <a:bodyPr wrap="square" rtlCol="0">
            <a:spAutoFit/>
          </a:bodyPr>
          <a:lstStyle/>
          <a:p>
            <a:r>
              <a:rPr lang="en-US" dirty="0"/>
              <a:t>CD4s</a:t>
            </a:r>
          </a:p>
        </p:txBody>
      </p:sp>
      <p:sp>
        <p:nvSpPr>
          <p:cNvPr id="7" name="TextBox 6">
            <a:extLst>
              <a:ext uri="{FF2B5EF4-FFF2-40B4-BE49-F238E27FC236}">
                <a16:creationId xmlns:a16="http://schemas.microsoft.com/office/drawing/2014/main" id="{7BB427FC-ADB1-8777-65BA-C7221E0945C0}"/>
              </a:ext>
            </a:extLst>
          </p:cNvPr>
          <p:cNvSpPr txBox="1"/>
          <p:nvPr/>
        </p:nvSpPr>
        <p:spPr>
          <a:xfrm>
            <a:off x="1691" y="5507928"/>
            <a:ext cx="5651740" cy="830997"/>
          </a:xfrm>
          <a:prstGeom prst="rect">
            <a:avLst/>
          </a:prstGeom>
          <a:noFill/>
        </p:spPr>
        <p:txBody>
          <a:bodyPr wrap="square" rtlCol="0">
            <a:spAutoFit/>
          </a:bodyPr>
          <a:lstStyle/>
          <a:p>
            <a:pPr marL="285750" indent="-285750">
              <a:buFont typeface="Arial" panose="020B0604020202020204" pitchFamily="34" charset="0"/>
              <a:buChar char="•"/>
            </a:pPr>
            <a:r>
              <a:rPr lang="en-US" sz="1600" dirty="0"/>
              <a:t>Fewer CD4 TCM in colitis </a:t>
            </a:r>
            <a:r>
              <a:rPr lang="en-US" sz="1600" dirty="0" err="1"/>
              <a:t>irAE</a:t>
            </a:r>
            <a:r>
              <a:rPr lang="en-US" sz="1600" dirty="0"/>
              <a:t> group which I didn’t see (I saw fewer CD4 TEM)</a:t>
            </a:r>
          </a:p>
          <a:p>
            <a:pPr marL="285750" indent="-285750">
              <a:buFont typeface="Arial" panose="020B0604020202020204" pitchFamily="34" charset="0"/>
              <a:buChar char="•"/>
            </a:pPr>
            <a:r>
              <a:rPr lang="en-US" sz="1600" dirty="0"/>
              <a:t>Higher cycling/proliferating in </a:t>
            </a:r>
            <a:r>
              <a:rPr lang="en-US" sz="1600" dirty="0" err="1"/>
              <a:t>irAE</a:t>
            </a:r>
            <a:r>
              <a:rPr lang="en-US" sz="1600" dirty="0"/>
              <a:t> group does recapitulate</a:t>
            </a:r>
          </a:p>
        </p:txBody>
      </p:sp>
      <p:sp>
        <p:nvSpPr>
          <p:cNvPr id="3" name="Rectangle 2">
            <a:extLst>
              <a:ext uri="{FF2B5EF4-FFF2-40B4-BE49-F238E27FC236}">
                <a16:creationId xmlns:a16="http://schemas.microsoft.com/office/drawing/2014/main" id="{22A379D5-B104-472C-4C2A-D65DB92B696C}"/>
              </a:ext>
            </a:extLst>
          </p:cNvPr>
          <p:cNvSpPr/>
          <p:nvPr/>
        </p:nvSpPr>
        <p:spPr>
          <a:xfrm>
            <a:off x="7481045" y="2110057"/>
            <a:ext cx="782495" cy="264516"/>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20936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Use of PBMCs for Seurat reference mapping</a:t>
            </a:r>
          </a:p>
        </p:txBody>
      </p:sp>
      <p:pic>
        <p:nvPicPr>
          <p:cNvPr id="5" name="Picture 4">
            <a:extLst>
              <a:ext uri="{FF2B5EF4-FFF2-40B4-BE49-F238E27FC236}">
                <a16:creationId xmlns:a16="http://schemas.microsoft.com/office/drawing/2014/main" id="{8055EE4C-725A-7757-25B4-BCC7393FB979}"/>
              </a:ext>
            </a:extLst>
          </p:cNvPr>
          <p:cNvPicPr>
            <a:picLocks noChangeAspect="1"/>
          </p:cNvPicPr>
          <p:nvPr/>
        </p:nvPicPr>
        <p:blipFill>
          <a:blip r:embed="rId3"/>
          <a:stretch>
            <a:fillRect/>
          </a:stretch>
        </p:blipFill>
        <p:spPr>
          <a:xfrm>
            <a:off x="-4175" y="2173857"/>
            <a:ext cx="12200343" cy="2510286"/>
          </a:xfrm>
          <a:prstGeom prst="rect">
            <a:avLst/>
          </a:prstGeom>
        </p:spPr>
      </p:pic>
      <p:sp>
        <p:nvSpPr>
          <p:cNvPr id="7" name="Rectangle 6">
            <a:extLst>
              <a:ext uri="{FF2B5EF4-FFF2-40B4-BE49-F238E27FC236}">
                <a16:creationId xmlns:a16="http://schemas.microsoft.com/office/drawing/2014/main" id="{D1D98D52-5808-B3F6-0D0F-D6FF53AA422C}"/>
              </a:ext>
            </a:extLst>
          </p:cNvPr>
          <p:cNvSpPr/>
          <p:nvPr/>
        </p:nvSpPr>
        <p:spPr>
          <a:xfrm>
            <a:off x="4235569" y="3873260"/>
            <a:ext cx="7884543" cy="405442"/>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24239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In colitis dataset, junctions of CD4 proliferating cells mostly shared with CD4 TCM, CD8 TEM, CD8 Naïve cells</a:t>
            </a:r>
          </a:p>
        </p:txBody>
      </p:sp>
      <p:sp>
        <p:nvSpPr>
          <p:cNvPr id="6" name="TextBox 5">
            <a:extLst>
              <a:ext uri="{FF2B5EF4-FFF2-40B4-BE49-F238E27FC236}">
                <a16:creationId xmlns:a16="http://schemas.microsoft.com/office/drawing/2014/main" id="{2B0FEE39-311E-91E7-F84A-794454B01274}"/>
              </a:ext>
            </a:extLst>
          </p:cNvPr>
          <p:cNvSpPr txBox="1"/>
          <p:nvPr/>
        </p:nvSpPr>
        <p:spPr>
          <a:xfrm>
            <a:off x="1732802" y="1676514"/>
            <a:ext cx="554960" cy="369332"/>
          </a:xfrm>
          <a:prstGeom prst="rect">
            <a:avLst/>
          </a:prstGeom>
          <a:noFill/>
        </p:spPr>
        <p:txBody>
          <a:bodyPr wrap="square" rtlCol="0">
            <a:spAutoFit/>
          </a:bodyPr>
          <a:lstStyle/>
          <a:p>
            <a:r>
              <a:rPr lang="en-US" dirty="0"/>
              <a:t>TRA</a:t>
            </a:r>
          </a:p>
        </p:txBody>
      </p:sp>
      <p:sp>
        <p:nvSpPr>
          <p:cNvPr id="8" name="TextBox 7">
            <a:extLst>
              <a:ext uri="{FF2B5EF4-FFF2-40B4-BE49-F238E27FC236}">
                <a16:creationId xmlns:a16="http://schemas.microsoft.com/office/drawing/2014/main" id="{4A228A4A-E06C-9F92-A27C-74DD381F2C27}"/>
              </a:ext>
            </a:extLst>
          </p:cNvPr>
          <p:cNvSpPr txBox="1"/>
          <p:nvPr/>
        </p:nvSpPr>
        <p:spPr>
          <a:xfrm>
            <a:off x="9523140" y="1676514"/>
            <a:ext cx="554960" cy="369332"/>
          </a:xfrm>
          <a:prstGeom prst="rect">
            <a:avLst/>
          </a:prstGeom>
          <a:noFill/>
        </p:spPr>
        <p:txBody>
          <a:bodyPr wrap="square" rtlCol="0">
            <a:spAutoFit/>
          </a:bodyPr>
          <a:lstStyle/>
          <a:p>
            <a:r>
              <a:rPr lang="en-US" dirty="0"/>
              <a:t>TRB</a:t>
            </a:r>
          </a:p>
        </p:txBody>
      </p:sp>
      <p:sp>
        <p:nvSpPr>
          <p:cNvPr id="3" name="TextBox 2">
            <a:extLst>
              <a:ext uri="{FF2B5EF4-FFF2-40B4-BE49-F238E27FC236}">
                <a16:creationId xmlns:a16="http://schemas.microsoft.com/office/drawing/2014/main" id="{59212FDE-E8CF-45B9-0E3D-5454A3063D90}"/>
              </a:ext>
            </a:extLst>
          </p:cNvPr>
          <p:cNvSpPr txBox="1"/>
          <p:nvPr/>
        </p:nvSpPr>
        <p:spPr>
          <a:xfrm>
            <a:off x="4740143" y="5870255"/>
            <a:ext cx="2609817" cy="523220"/>
          </a:xfrm>
          <a:prstGeom prst="rect">
            <a:avLst/>
          </a:prstGeom>
          <a:noFill/>
        </p:spPr>
        <p:txBody>
          <a:bodyPr wrap="none" rtlCol="0">
            <a:spAutoFit/>
          </a:bodyPr>
          <a:lstStyle/>
          <a:p>
            <a:r>
              <a:rPr lang="en-US" sz="1400" dirty="0"/>
              <a:t>Chose 1500 random (ICI) linkages</a:t>
            </a:r>
          </a:p>
          <a:p>
            <a:r>
              <a:rPr lang="en-US" sz="1400" dirty="0"/>
              <a:t>to plot (memory limit)</a:t>
            </a:r>
          </a:p>
        </p:txBody>
      </p:sp>
      <p:pic>
        <p:nvPicPr>
          <p:cNvPr id="4" name="Picture 3">
            <a:extLst>
              <a:ext uri="{FF2B5EF4-FFF2-40B4-BE49-F238E27FC236}">
                <a16:creationId xmlns:a16="http://schemas.microsoft.com/office/drawing/2014/main" id="{A3874E9A-CC0E-1F82-EA4A-89A7A1D05A06}"/>
              </a:ext>
            </a:extLst>
          </p:cNvPr>
          <p:cNvPicPr>
            <a:picLocks noChangeAspect="1"/>
          </p:cNvPicPr>
          <p:nvPr/>
        </p:nvPicPr>
        <p:blipFill>
          <a:blip r:embed="rId3"/>
          <a:stretch>
            <a:fillRect/>
          </a:stretch>
        </p:blipFill>
        <p:spPr>
          <a:xfrm>
            <a:off x="4596777" y="1852125"/>
            <a:ext cx="2753183" cy="3282950"/>
          </a:xfrm>
          <a:prstGeom prst="rect">
            <a:avLst/>
          </a:prstGeom>
        </p:spPr>
      </p:pic>
      <p:pic>
        <p:nvPicPr>
          <p:cNvPr id="9" name="Picture 8">
            <a:extLst>
              <a:ext uri="{FF2B5EF4-FFF2-40B4-BE49-F238E27FC236}">
                <a16:creationId xmlns:a16="http://schemas.microsoft.com/office/drawing/2014/main" id="{FFD2649C-F0B1-4B3B-1A05-8C8D579442DE}"/>
              </a:ext>
            </a:extLst>
          </p:cNvPr>
          <p:cNvPicPr>
            <a:picLocks noChangeAspect="1"/>
          </p:cNvPicPr>
          <p:nvPr/>
        </p:nvPicPr>
        <p:blipFill>
          <a:blip r:embed="rId4"/>
          <a:stretch>
            <a:fillRect/>
          </a:stretch>
        </p:blipFill>
        <p:spPr>
          <a:xfrm>
            <a:off x="-1" y="1988911"/>
            <a:ext cx="4596777" cy="2838411"/>
          </a:xfrm>
          <a:prstGeom prst="rect">
            <a:avLst/>
          </a:prstGeom>
        </p:spPr>
      </p:pic>
      <p:sp>
        <p:nvSpPr>
          <p:cNvPr id="11" name="TextBox 10">
            <a:extLst>
              <a:ext uri="{FF2B5EF4-FFF2-40B4-BE49-F238E27FC236}">
                <a16:creationId xmlns:a16="http://schemas.microsoft.com/office/drawing/2014/main" id="{45182582-4DA6-9DE5-F668-65D7D3BDCDBB}"/>
              </a:ext>
            </a:extLst>
          </p:cNvPr>
          <p:cNvSpPr txBox="1"/>
          <p:nvPr/>
        </p:nvSpPr>
        <p:spPr>
          <a:xfrm>
            <a:off x="10709222" y="0"/>
            <a:ext cx="1482778" cy="1200329"/>
          </a:xfrm>
          <a:prstGeom prst="rect">
            <a:avLst/>
          </a:prstGeom>
          <a:noFill/>
        </p:spPr>
        <p:txBody>
          <a:bodyPr wrap="none" rtlCol="0">
            <a:spAutoFit/>
          </a:bodyPr>
          <a:lstStyle/>
          <a:p>
            <a:r>
              <a:rPr lang="en-US" dirty="0"/>
              <a:t>Line color:</a:t>
            </a:r>
          </a:p>
          <a:p>
            <a:r>
              <a:rPr lang="en-US" dirty="0">
                <a:solidFill>
                  <a:srgbClr val="FF0000"/>
                </a:solidFill>
              </a:rPr>
              <a:t>Colitis </a:t>
            </a:r>
            <a:r>
              <a:rPr lang="en-US" dirty="0" err="1">
                <a:solidFill>
                  <a:srgbClr val="FF0000"/>
                </a:solidFill>
              </a:rPr>
              <a:t>irAE</a:t>
            </a:r>
            <a:endParaRPr lang="en-US" dirty="0">
              <a:solidFill>
                <a:srgbClr val="FF0000"/>
              </a:solidFill>
            </a:endParaRPr>
          </a:p>
          <a:p>
            <a:r>
              <a:rPr lang="en-US" dirty="0">
                <a:solidFill>
                  <a:srgbClr val="1E26C6"/>
                </a:solidFill>
              </a:rPr>
              <a:t>No colitis </a:t>
            </a:r>
            <a:r>
              <a:rPr lang="en-US" dirty="0" err="1">
                <a:solidFill>
                  <a:srgbClr val="1E26C6"/>
                </a:solidFill>
              </a:rPr>
              <a:t>irAE</a:t>
            </a:r>
            <a:endParaRPr lang="en-US" dirty="0">
              <a:solidFill>
                <a:srgbClr val="1E26C6"/>
              </a:solidFill>
            </a:endParaRPr>
          </a:p>
          <a:p>
            <a:r>
              <a:rPr lang="en-US" dirty="0"/>
              <a:t>Mix</a:t>
            </a:r>
          </a:p>
        </p:txBody>
      </p:sp>
      <p:pic>
        <p:nvPicPr>
          <p:cNvPr id="14" name="Picture 13">
            <a:extLst>
              <a:ext uri="{FF2B5EF4-FFF2-40B4-BE49-F238E27FC236}">
                <a16:creationId xmlns:a16="http://schemas.microsoft.com/office/drawing/2014/main" id="{7966C178-D7A3-4D3F-8AB7-E7AF836BBEBE}"/>
              </a:ext>
            </a:extLst>
          </p:cNvPr>
          <p:cNvPicPr>
            <a:picLocks noChangeAspect="1"/>
          </p:cNvPicPr>
          <p:nvPr/>
        </p:nvPicPr>
        <p:blipFill>
          <a:blip r:embed="rId5"/>
          <a:stretch>
            <a:fillRect/>
          </a:stretch>
        </p:blipFill>
        <p:spPr>
          <a:xfrm>
            <a:off x="7774669" y="1967027"/>
            <a:ext cx="3431043" cy="2860295"/>
          </a:xfrm>
          <a:prstGeom prst="rect">
            <a:avLst/>
          </a:prstGeom>
        </p:spPr>
      </p:pic>
      <p:pic>
        <p:nvPicPr>
          <p:cNvPr id="15" name="Picture 14">
            <a:extLst>
              <a:ext uri="{FF2B5EF4-FFF2-40B4-BE49-F238E27FC236}">
                <a16:creationId xmlns:a16="http://schemas.microsoft.com/office/drawing/2014/main" id="{0F2F40E1-0563-F7D4-B07E-9F71EC8072EF}"/>
              </a:ext>
            </a:extLst>
          </p:cNvPr>
          <p:cNvPicPr>
            <a:picLocks noChangeAspect="1"/>
          </p:cNvPicPr>
          <p:nvPr/>
        </p:nvPicPr>
        <p:blipFill>
          <a:blip r:embed="rId6"/>
          <a:stretch>
            <a:fillRect/>
          </a:stretch>
        </p:blipFill>
        <p:spPr>
          <a:xfrm>
            <a:off x="41401" y="4938713"/>
            <a:ext cx="4384244" cy="1676514"/>
          </a:xfrm>
          <a:prstGeom prst="rect">
            <a:avLst/>
          </a:prstGeom>
        </p:spPr>
      </p:pic>
      <p:pic>
        <p:nvPicPr>
          <p:cNvPr id="16" name="Picture 15">
            <a:extLst>
              <a:ext uri="{FF2B5EF4-FFF2-40B4-BE49-F238E27FC236}">
                <a16:creationId xmlns:a16="http://schemas.microsoft.com/office/drawing/2014/main" id="{126DAD34-52D6-E5B9-4020-22E0E95C40EF}"/>
              </a:ext>
            </a:extLst>
          </p:cNvPr>
          <p:cNvPicPr>
            <a:picLocks noChangeAspect="1"/>
          </p:cNvPicPr>
          <p:nvPr/>
        </p:nvPicPr>
        <p:blipFill>
          <a:blip r:embed="rId7"/>
          <a:stretch>
            <a:fillRect/>
          </a:stretch>
        </p:blipFill>
        <p:spPr>
          <a:xfrm>
            <a:off x="7521092" y="4938713"/>
            <a:ext cx="4629507" cy="1740216"/>
          </a:xfrm>
          <a:prstGeom prst="rect">
            <a:avLst/>
          </a:prstGeom>
        </p:spPr>
      </p:pic>
    </p:spTree>
    <p:extLst>
      <p:ext uri="{BB962C8B-B14F-4D97-AF65-F5344CB8AC3E}">
        <p14:creationId xmlns:p14="http://schemas.microsoft.com/office/powerpoint/2010/main" val="1717337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fontScale="90000"/>
          </a:bodyPr>
          <a:lstStyle/>
          <a:p>
            <a:r>
              <a:rPr lang="en-US" dirty="0"/>
              <a:t>In colitis dataset, junctions of CD8 naive cells mostly shared with CD8 TEMs, themselves, CD8 proliferating cells</a:t>
            </a:r>
          </a:p>
        </p:txBody>
      </p:sp>
      <p:sp>
        <p:nvSpPr>
          <p:cNvPr id="11" name="TextBox 10">
            <a:extLst>
              <a:ext uri="{FF2B5EF4-FFF2-40B4-BE49-F238E27FC236}">
                <a16:creationId xmlns:a16="http://schemas.microsoft.com/office/drawing/2014/main" id="{4F64B2C6-0909-95E1-8AAF-2FC4431B4CDC}"/>
              </a:ext>
            </a:extLst>
          </p:cNvPr>
          <p:cNvSpPr txBox="1"/>
          <p:nvPr/>
        </p:nvSpPr>
        <p:spPr>
          <a:xfrm>
            <a:off x="1633684" y="1667459"/>
            <a:ext cx="554960" cy="369332"/>
          </a:xfrm>
          <a:prstGeom prst="rect">
            <a:avLst/>
          </a:prstGeom>
          <a:noFill/>
        </p:spPr>
        <p:txBody>
          <a:bodyPr wrap="square" rtlCol="0">
            <a:spAutoFit/>
          </a:bodyPr>
          <a:lstStyle/>
          <a:p>
            <a:r>
              <a:rPr lang="en-US" dirty="0"/>
              <a:t>TRA</a:t>
            </a:r>
          </a:p>
        </p:txBody>
      </p:sp>
      <p:sp>
        <p:nvSpPr>
          <p:cNvPr id="13" name="TextBox 12">
            <a:extLst>
              <a:ext uri="{FF2B5EF4-FFF2-40B4-BE49-F238E27FC236}">
                <a16:creationId xmlns:a16="http://schemas.microsoft.com/office/drawing/2014/main" id="{BFBAE360-9A20-9F23-2E54-7B8657494657}"/>
              </a:ext>
            </a:extLst>
          </p:cNvPr>
          <p:cNvSpPr txBox="1"/>
          <p:nvPr/>
        </p:nvSpPr>
        <p:spPr>
          <a:xfrm>
            <a:off x="9587923" y="1667459"/>
            <a:ext cx="554960" cy="369332"/>
          </a:xfrm>
          <a:prstGeom prst="rect">
            <a:avLst/>
          </a:prstGeom>
          <a:noFill/>
        </p:spPr>
        <p:txBody>
          <a:bodyPr wrap="square" rtlCol="0">
            <a:spAutoFit/>
          </a:bodyPr>
          <a:lstStyle/>
          <a:p>
            <a:r>
              <a:rPr lang="en-US" dirty="0"/>
              <a:t>TRB</a:t>
            </a:r>
          </a:p>
        </p:txBody>
      </p:sp>
      <p:pic>
        <p:nvPicPr>
          <p:cNvPr id="5" name="Picture 4">
            <a:extLst>
              <a:ext uri="{FF2B5EF4-FFF2-40B4-BE49-F238E27FC236}">
                <a16:creationId xmlns:a16="http://schemas.microsoft.com/office/drawing/2014/main" id="{D6D45217-1B7A-C0D1-5B75-A46A68F1135A}"/>
              </a:ext>
            </a:extLst>
          </p:cNvPr>
          <p:cNvPicPr>
            <a:picLocks noChangeAspect="1"/>
          </p:cNvPicPr>
          <p:nvPr/>
        </p:nvPicPr>
        <p:blipFill>
          <a:blip r:embed="rId3"/>
          <a:stretch>
            <a:fillRect/>
          </a:stretch>
        </p:blipFill>
        <p:spPr>
          <a:xfrm>
            <a:off x="4596777" y="1852125"/>
            <a:ext cx="2753183" cy="3282950"/>
          </a:xfrm>
          <a:prstGeom prst="rect">
            <a:avLst/>
          </a:prstGeom>
        </p:spPr>
      </p:pic>
      <p:sp>
        <p:nvSpPr>
          <p:cNvPr id="16" name="TextBox 15">
            <a:extLst>
              <a:ext uri="{FF2B5EF4-FFF2-40B4-BE49-F238E27FC236}">
                <a16:creationId xmlns:a16="http://schemas.microsoft.com/office/drawing/2014/main" id="{9BEB16E8-1C2D-B823-C815-A9BD55D14214}"/>
              </a:ext>
            </a:extLst>
          </p:cNvPr>
          <p:cNvSpPr txBox="1"/>
          <p:nvPr/>
        </p:nvSpPr>
        <p:spPr>
          <a:xfrm>
            <a:off x="10709222" y="0"/>
            <a:ext cx="1482778" cy="1200329"/>
          </a:xfrm>
          <a:prstGeom prst="rect">
            <a:avLst/>
          </a:prstGeom>
          <a:noFill/>
        </p:spPr>
        <p:txBody>
          <a:bodyPr wrap="none" rtlCol="0">
            <a:spAutoFit/>
          </a:bodyPr>
          <a:lstStyle/>
          <a:p>
            <a:r>
              <a:rPr lang="en-US" dirty="0"/>
              <a:t>Line color:</a:t>
            </a:r>
          </a:p>
          <a:p>
            <a:r>
              <a:rPr lang="en-US" dirty="0">
                <a:solidFill>
                  <a:srgbClr val="FF0000"/>
                </a:solidFill>
              </a:rPr>
              <a:t>Colitis </a:t>
            </a:r>
            <a:r>
              <a:rPr lang="en-US" dirty="0" err="1">
                <a:solidFill>
                  <a:srgbClr val="FF0000"/>
                </a:solidFill>
              </a:rPr>
              <a:t>irAE</a:t>
            </a:r>
            <a:endParaRPr lang="en-US" dirty="0">
              <a:solidFill>
                <a:srgbClr val="FF0000"/>
              </a:solidFill>
            </a:endParaRPr>
          </a:p>
          <a:p>
            <a:r>
              <a:rPr lang="en-US" dirty="0">
                <a:solidFill>
                  <a:srgbClr val="1E26C6"/>
                </a:solidFill>
              </a:rPr>
              <a:t>No colitis </a:t>
            </a:r>
            <a:r>
              <a:rPr lang="en-US" dirty="0" err="1">
                <a:solidFill>
                  <a:srgbClr val="1E26C6"/>
                </a:solidFill>
              </a:rPr>
              <a:t>irAE</a:t>
            </a:r>
            <a:endParaRPr lang="en-US" dirty="0">
              <a:solidFill>
                <a:srgbClr val="1E26C6"/>
              </a:solidFill>
            </a:endParaRPr>
          </a:p>
          <a:p>
            <a:r>
              <a:rPr lang="en-US" dirty="0"/>
              <a:t>Mix</a:t>
            </a:r>
          </a:p>
        </p:txBody>
      </p:sp>
      <p:pic>
        <p:nvPicPr>
          <p:cNvPr id="18" name="Picture 17">
            <a:extLst>
              <a:ext uri="{FF2B5EF4-FFF2-40B4-BE49-F238E27FC236}">
                <a16:creationId xmlns:a16="http://schemas.microsoft.com/office/drawing/2014/main" id="{A4130E7E-EAFF-6DC1-AC32-2386563AACF3}"/>
              </a:ext>
            </a:extLst>
          </p:cNvPr>
          <p:cNvPicPr>
            <a:picLocks noChangeAspect="1"/>
          </p:cNvPicPr>
          <p:nvPr/>
        </p:nvPicPr>
        <p:blipFill>
          <a:blip r:embed="rId4"/>
          <a:stretch>
            <a:fillRect/>
          </a:stretch>
        </p:blipFill>
        <p:spPr>
          <a:xfrm>
            <a:off x="24776" y="2022875"/>
            <a:ext cx="4399471" cy="2769566"/>
          </a:xfrm>
          <a:prstGeom prst="rect">
            <a:avLst/>
          </a:prstGeom>
        </p:spPr>
      </p:pic>
      <p:pic>
        <p:nvPicPr>
          <p:cNvPr id="20" name="Picture 19">
            <a:extLst>
              <a:ext uri="{FF2B5EF4-FFF2-40B4-BE49-F238E27FC236}">
                <a16:creationId xmlns:a16="http://schemas.microsoft.com/office/drawing/2014/main" id="{FEF7BE8C-2900-1B59-B85E-CC663C6E6C77}"/>
              </a:ext>
            </a:extLst>
          </p:cNvPr>
          <p:cNvPicPr>
            <a:picLocks noChangeAspect="1"/>
          </p:cNvPicPr>
          <p:nvPr/>
        </p:nvPicPr>
        <p:blipFill>
          <a:blip r:embed="rId5"/>
          <a:stretch>
            <a:fillRect/>
          </a:stretch>
        </p:blipFill>
        <p:spPr>
          <a:xfrm>
            <a:off x="8028505" y="1996482"/>
            <a:ext cx="3432701" cy="2865036"/>
          </a:xfrm>
          <a:prstGeom prst="rect">
            <a:avLst/>
          </a:prstGeom>
        </p:spPr>
      </p:pic>
      <p:pic>
        <p:nvPicPr>
          <p:cNvPr id="21" name="Picture 20">
            <a:extLst>
              <a:ext uri="{FF2B5EF4-FFF2-40B4-BE49-F238E27FC236}">
                <a16:creationId xmlns:a16="http://schemas.microsoft.com/office/drawing/2014/main" id="{DD67DB6A-6D2E-3538-362A-BEE661805DA1}"/>
              </a:ext>
            </a:extLst>
          </p:cNvPr>
          <p:cNvPicPr>
            <a:picLocks noChangeAspect="1"/>
          </p:cNvPicPr>
          <p:nvPr/>
        </p:nvPicPr>
        <p:blipFill>
          <a:blip r:embed="rId6"/>
          <a:stretch>
            <a:fillRect/>
          </a:stretch>
        </p:blipFill>
        <p:spPr>
          <a:xfrm>
            <a:off x="0" y="4909944"/>
            <a:ext cx="4399472" cy="1677496"/>
          </a:xfrm>
          <a:prstGeom prst="rect">
            <a:avLst/>
          </a:prstGeom>
        </p:spPr>
      </p:pic>
      <p:pic>
        <p:nvPicPr>
          <p:cNvPr id="22" name="Picture 21">
            <a:extLst>
              <a:ext uri="{FF2B5EF4-FFF2-40B4-BE49-F238E27FC236}">
                <a16:creationId xmlns:a16="http://schemas.microsoft.com/office/drawing/2014/main" id="{72BAD09E-BFD4-640E-6813-B6FFD4AFCB25}"/>
              </a:ext>
            </a:extLst>
          </p:cNvPr>
          <p:cNvPicPr>
            <a:picLocks noChangeAspect="1"/>
          </p:cNvPicPr>
          <p:nvPr/>
        </p:nvPicPr>
        <p:blipFill>
          <a:blip r:embed="rId7"/>
          <a:stretch>
            <a:fillRect/>
          </a:stretch>
        </p:blipFill>
        <p:spPr>
          <a:xfrm>
            <a:off x="7642171" y="4938713"/>
            <a:ext cx="4549829" cy="1733889"/>
          </a:xfrm>
          <a:prstGeom prst="rect">
            <a:avLst/>
          </a:prstGeom>
        </p:spPr>
      </p:pic>
      <p:sp>
        <p:nvSpPr>
          <p:cNvPr id="23" name="TextBox 22">
            <a:extLst>
              <a:ext uri="{FF2B5EF4-FFF2-40B4-BE49-F238E27FC236}">
                <a16:creationId xmlns:a16="http://schemas.microsoft.com/office/drawing/2014/main" id="{7911D9EB-458D-0C24-EC5C-9F4190D7D172}"/>
              </a:ext>
            </a:extLst>
          </p:cNvPr>
          <p:cNvSpPr txBox="1"/>
          <p:nvPr/>
        </p:nvSpPr>
        <p:spPr>
          <a:xfrm>
            <a:off x="4740143" y="5870255"/>
            <a:ext cx="2609817" cy="523220"/>
          </a:xfrm>
          <a:prstGeom prst="rect">
            <a:avLst/>
          </a:prstGeom>
          <a:noFill/>
        </p:spPr>
        <p:txBody>
          <a:bodyPr wrap="none" rtlCol="0">
            <a:spAutoFit/>
          </a:bodyPr>
          <a:lstStyle/>
          <a:p>
            <a:r>
              <a:rPr lang="en-US" sz="1400" dirty="0"/>
              <a:t>Chose 1500 random (ICI) linkages</a:t>
            </a:r>
          </a:p>
          <a:p>
            <a:r>
              <a:rPr lang="en-US" sz="1400" dirty="0"/>
              <a:t>to plot (memory limit)</a:t>
            </a:r>
          </a:p>
        </p:txBody>
      </p:sp>
    </p:spTree>
    <p:extLst>
      <p:ext uri="{BB962C8B-B14F-4D97-AF65-F5344CB8AC3E}">
        <p14:creationId xmlns:p14="http://schemas.microsoft.com/office/powerpoint/2010/main" val="3674118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Convergence methods</a:t>
            </a:r>
          </a:p>
        </p:txBody>
      </p:sp>
      <p:sp>
        <p:nvSpPr>
          <p:cNvPr id="14" name="Content Placeholder 2">
            <a:extLst>
              <a:ext uri="{FF2B5EF4-FFF2-40B4-BE49-F238E27FC236}">
                <a16:creationId xmlns:a16="http://schemas.microsoft.com/office/drawing/2014/main" id="{86677852-45F5-FF44-A1F6-968E91099513}"/>
              </a:ext>
            </a:extLst>
          </p:cNvPr>
          <p:cNvSpPr>
            <a:spLocks noGrp="1"/>
          </p:cNvSpPr>
          <p:nvPr>
            <p:ph idx="1"/>
          </p:nvPr>
        </p:nvSpPr>
        <p:spPr>
          <a:xfrm>
            <a:off x="838200" y="1919290"/>
            <a:ext cx="4294517" cy="4593654"/>
          </a:xfrm>
        </p:spPr>
        <p:txBody>
          <a:bodyPr>
            <a:normAutofit fontScale="70000" lnSpcReduction="20000"/>
          </a:bodyPr>
          <a:lstStyle/>
          <a:p>
            <a:pPr marL="514350" indent="-514350">
              <a:buFont typeface="+mj-lt"/>
              <a:buAutoNum type="arabicPeriod"/>
            </a:pPr>
            <a:r>
              <a:rPr lang="en-US" dirty="0">
                <a:effectLst/>
              </a:rPr>
              <a:t>Colitis dataset: filter out no ICI group</a:t>
            </a:r>
          </a:p>
          <a:p>
            <a:pPr marL="514350" indent="-514350">
              <a:buFont typeface="+mj-lt"/>
              <a:buAutoNum type="arabicPeriod"/>
            </a:pPr>
            <a:r>
              <a:rPr lang="en-US" dirty="0">
                <a:effectLst/>
              </a:rPr>
              <a:t>Group by cdr3 AA sequence</a:t>
            </a:r>
          </a:p>
          <a:p>
            <a:pPr marL="514350" indent="-514350">
              <a:buFont typeface="+mj-lt"/>
              <a:buAutoNum type="arabicPeriod"/>
            </a:pPr>
            <a:r>
              <a:rPr lang="en-US" dirty="0">
                <a:effectLst/>
              </a:rPr>
              <a:t>Count </a:t>
            </a:r>
            <a:r>
              <a:rPr lang="en-US" dirty="0" err="1">
                <a:effectLst/>
              </a:rPr>
              <a:t>n_distinct</a:t>
            </a:r>
            <a:r>
              <a:rPr lang="en-US" dirty="0">
                <a:effectLst/>
              </a:rPr>
              <a:t> cdr3 NT seqs per CDR3 AA</a:t>
            </a:r>
          </a:p>
          <a:p>
            <a:pPr marL="514350" indent="-514350">
              <a:buFont typeface="+mj-lt"/>
              <a:buAutoNum type="arabicPeriod"/>
            </a:pPr>
            <a:r>
              <a:rPr lang="en-US" dirty="0">
                <a:effectLst/>
              </a:rPr>
              <a:t>Ungroup</a:t>
            </a:r>
          </a:p>
          <a:p>
            <a:pPr marL="514350" indent="-514350">
              <a:buFont typeface="+mj-lt"/>
              <a:buAutoNum type="arabicPeriod"/>
            </a:pPr>
            <a:r>
              <a:rPr lang="en-US" dirty="0">
                <a:effectLst/>
              </a:rPr>
              <a:t>Group by CDR3 AA and </a:t>
            </a:r>
            <a:r>
              <a:rPr lang="en-US" dirty="0" err="1">
                <a:effectLst/>
              </a:rPr>
              <a:t>irAE</a:t>
            </a:r>
            <a:r>
              <a:rPr lang="en-US" dirty="0">
                <a:effectLst/>
              </a:rPr>
              <a:t> group (to deal with cases where CDR3 in both groups)</a:t>
            </a:r>
          </a:p>
          <a:p>
            <a:pPr marL="514350" indent="-514350">
              <a:buFont typeface="+mj-lt"/>
              <a:buAutoNum type="arabicPeriod"/>
            </a:pPr>
            <a:r>
              <a:rPr lang="en-US" dirty="0">
                <a:effectLst/>
              </a:rPr>
              <a:t>Slice(1)</a:t>
            </a:r>
          </a:p>
          <a:p>
            <a:pPr marL="514350" indent="-514350">
              <a:buFont typeface="+mj-lt"/>
              <a:buAutoNum type="arabicPeriod"/>
            </a:pPr>
            <a:r>
              <a:rPr lang="en-US" dirty="0">
                <a:effectLst/>
              </a:rPr>
              <a:t>Perform </a:t>
            </a:r>
            <a:r>
              <a:rPr lang="en-US" dirty="0" err="1">
                <a:effectLst/>
              </a:rPr>
              <a:t>wilcox</a:t>
            </a:r>
            <a:r>
              <a:rPr lang="en-US" dirty="0">
                <a:effectLst/>
              </a:rPr>
              <a:t> test on distributions of CDR3 NT seqs/CDR3 AA for 2 </a:t>
            </a:r>
            <a:r>
              <a:rPr lang="en-US" dirty="0" err="1">
                <a:effectLst/>
              </a:rPr>
              <a:t>irAE</a:t>
            </a:r>
            <a:r>
              <a:rPr lang="en-US" dirty="0">
                <a:effectLst/>
              </a:rPr>
              <a:t> groups</a:t>
            </a:r>
          </a:p>
          <a:p>
            <a:pPr marL="514350" indent="-514350">
              <a:buFont typeface="+mj-lt"/>
              <a:buAutoNum type="arabicPeriod"/>
            </a:pPr>
            <a:r>
              <a:rPr lang="en-US" dirty="0">
                <a:effectLst/>
              </a:rPr>
              <a:t>To plot, normalize each </a:t>
            </a:r>
            <a:r>
              <a:rPr lang="en-US" dirty="0" err="1">
                <a:effectLst/>
              </a:rPr>
              <a:t>irAE</a:t>
            </a:r>
            <a:r>
              <a:rPr lang="en-US" dirty="0">
                <a:effectLst/>
              </a:rPr>
              <a:t> group by sum of counts, transform y-axis</a:t>
            </a:r>
          </a:p>
        </p:txBody>
      </p:sp>
      <p:sp>
        <p:nvSpPr>
          <p:cNvPr id="3" name="Content Placeholder 2">
            <a:extLst>
              <a:ext uri="{FF2B5EF4-FFF2-40B4-BE49-F238E27FC236}">
                <a16:creationId xmlns:a16="http://schemas.microsoft.com/office/drawing/2014/main" id="{A1F46D74-4969-9B4A-EFD5-50540A7B1F24}"/>
              </a:ext>
            </a:extLst>
          </p:cNvPr>
          <p:cNvSpPr txBox="1">
            <a:spLocks/>
          </p:cNvSpPr>
          <p:nvPr/>
        </p:nvSpPr>
        <p:spPr>
          <a:xfrm>
            <a:off x="5666117" y="1919290"/>
            <a:ext cx="4294517" cy="4593654"/>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t>Group by cdr3 AA sequence &amp; patient ID</a:t>
            </a:r>
          </a:p>
          <a:p>
            <a:pPr marL="514350" indent="-514350">
              <a:buFont typeface="+mj-lt"/>
              <a:buAutoNum type="arabicPeriod"/>
            </a:pPr>
            <a:r>
              <a:rPr lang="en-US" dirty="0"/>
              <a:t>Count </a:t>
            </a:r>
            <a:r>
              <a:rPr lang="en-US" dirty="0" err="1"/>
              <a:t>n_distinct</a:t>
            </a:r>
            <a:r>
              <a:rPr lang="en-US" dirty="0"/>
              <a:t> cdr3 NT seqs per CDR3 AA</a:t>
            </a:r>
          </a:p>
          <a:p>
            <a:pPr marL="514350" indent="-514350">
              <a:buFont typeface="+mj-lt"/>
              <a:buAutoNum type="arabicPeriod"/>
            </a:pPr>
            <a:r>
              <a:rPr lang="en-US" dirty="0"/>
              <a:t>Slice(1)</a:t>
            </a:r>
          </a:p>
          <a:p>
            <a:pPr marL="514350" indent="-514350">
              <a:buFont typeface="+mj-lt"/>
              <a:buAutoNum type="arabicPeriod"/>
            </a:pPr>
            <a:r>
              <a:rPr lang="en-US" dirty="0"/>
              <a:t>Perform </a:t>
            </a:r>
            <a:r>
              <a:rPr lang="en-US" dirty="0" err="1"/>
              <a:t>wilcox</a:t>
            </a:r>
            <a:r>
              <a:rPr lang="en-US" dirty="0"/>
              <a:t> test on distributions of CDR3 NT seqs/CDR3 AA for 2 </a:t>
            </a:r>
            <a:r>
              <a:rPr lang="en-US" dirty="0" err="1"/>
              <a:t>irAE</a:t>
            </a:r>
            <a:r>
              <a:rPr lang="en-US" dirty="0"/>
              <a:t> groups</a:t>
            </a:r>
          </a:p>
          <a:p>
            <a:pPr marL="514350" indent="-514350">
              <a:buFont typeface="+mj-lt"/>
              <a:buAutoNum type="arabicPeriod"/>
            </a:pPr>
            <a:r>
              <a:rPr lang="en-US" dirty="0"/>
              <a:t>To plot, normalize each </a:t>
            </a:r>
            <a:r>
              <a:rPr lang="en-US" dirty="0" err="1"/>
              <a:t>irAE</a:t>
            </a:r>
            <a:r>
              <a:rPr lang="en-US" dirty="0"/>
              <a:t> group by sum of counts, transform y-axis</a:t>
            </a:r>
          </a:p>
        </p:txBody>
      </p:sp>
      <p:sp>
        <p:nvSpPr>
          <p:cNvPr id="4" name="TextBox 3">
            <a:extLst>
              <a:ext uri="{FF2B5EF4-FFF2-40B4-BE49-F238E27FC236}">
                <a16:creationId xmlns:a16="http://schemas.microsoft.com/office/drawing/2014/main" id="{1A2A3BB8-3118-9C41-718A-BE24B8D411C3}"/>
              </a:ext>
            </a:extLst>
          </p:cNvPr>
          <p:cNvSpPr txBox="1"/>
          <p:nvPr/>
        </p:nvSpPr>
        <p:spPr>
          <a:xfrm>
            <a:off x="6544502" y="1475117"/>
            <a:ext cx="2537746" cy="369332"/>
          </a:xfrm>
          <a:prstGeom prst="rect">
            <a:avLst/>
          </a:prstGeom>
          <a:noFill/>
        </p:spPr>
        <p:txBody>
          <a:bodyPr wrap="none" rtlCol="0">
            <a:spAutoFit/>
          </a:bodyPr>
          <a:lstStyle/>
          <a:p>
            <a:r>
              <a:rPr lang="en-US" dirty="0" err="1"/>
              <a:t>Intrapatient</a:t>
            </a:r>
            <a:r>
              <a:rPr lang="en-US" dirty="0"/>
              <a:t> convergence</a:t>
            </a:r>
          </a:p>
        </p:txBody>
      </p:sp>
      <p:sp>
        <p:nvSpPr>
          <p:cNvPr id="5" name="TextBox 4">
            <a:extLst>
              <a:ext uri="{FF2B5EF4-FFF2-40B4-BE49-F238E27FC236}">
                <a16:creationId xmlns:a16="http://schemas.microsoft.com/office/drawing/2014/main" id="{1A051B1B-0DE4-0585-5A3A-34842712AABE}"/>
              </a:ext>
            </a:extLst>
          </p:cNvPr>
          <p:cNvSpPr txBox="1"/>
          <p:nvPr/>
        </p:nvSpPr>
        <p:spPr>
          <a:xfrm>
            <a:off x="1716585" y="1475117"/>
            <a:ext cx="2677080" cy="369332"/>
          </a:xfrm>
          <a:prstGeom prst="rect">
            <a:avLst/>
          </a:prstGeom>
          <a:noFill/>
        </p:spPr>
        <p:txBody>
          <a:bodyPr wrap="none" rtlCol="0">
            <a:spAutoFit/>
          </a:bodyPr>
          <a:lstStyle/>
          <a:p>
            <a:r>
              <a:rPr lang="en-US" dirty="0"/>
              <a:t>Both types of convergence</a:t>
            </a:r>
          </a:p>
        </p:txBody>
      </p:sp>
    </p:spTree>
    <p:extLst>
      <p:ext uri="{BB962C8B-B14F-4D97-AF65-F5344CB8AC3E}">
        <p14:creationId xmlns:p14="http://schemas.microsoft.com/office/powerpoint/2010/main" val="417989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21663</TotalTime>
  <Words>1409</Words>
  <Application>Microsoft Macintosh PowerPoint</Application>
  <PresentationFormat>Widescreen</PresentationFormat>
  <Paragraphs>188</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Lato</vt:lpstr>
      <vt:lpstr>Menlo</vt:lpstr>
      <vt:lpstr>Wingdings</vt:lpstr>
      <vt:lpstr>Office Theme</vt:lpstr>
      <vt:lpstr>Weekly meeting</vt:lpstr>
      <vt:lpstr>Outline</vt:lpstr>
      <vt:lpstr>Review of cell type abundance differences in colitis dataset before showing patient bias plots</vt:lpstr>
      <vt:lpstr>Cell type abundance differences in colitis dataset do not seem to be driven by single/few patients</vt:lpstr>
      <vt:lpstr>My mining and colitis paper cell type abundance results ~mostly recapitulate, although my reference mapping didn’t yield Trms</vt:lpstr>
      <vt:lpstr>Use of PBMCs for Seurat reference mapping</vt:lpstr>
      <vt:lpstr>In colitis dataset, junctions of CD4 proliferating cells mostly shared with CD4 TCM, CD8 TEM, CD8 Naïve cells</vt:lpstr>
      <vt:lpstr>In colitis dataset, junctions of CD8 naive cells mostly shared with CD8 TEMs, themselves, CD8 proliferating cells</vt:lpstr>
      <vt:lpstr>Convergence methods</vt:lpstr>
      <vt:lpstr>Intra- &amp; inter-patient convergence by irAE group has opposite trends in CD4 Ts from 2 datasets</vt:lpstr>
      <vt:lpstr>Intrapatient convergence higher in colitis irAE group in CD8 Ts</vt:lpstr>
      <vt:lpstr>Contribution of sequencing errors to intrapatient “convergence”</vt:lpstr>
      <vt:lpstr>Given ability of rare clonotypes to drive disease, also investigated non-cumulative clonotype heatmaps</vt:lpstr>
      <vt:lpstr>Conclusions</vt:lpstr>
      <vt:lpstr>Next steps</vt:lpstr>
      <vt:lpstr>Myocarditis paper cell abundance 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4639</cp:revision>
  <dcterms:created xsi:type="dcterms:W3CDTF">2023-09-15T17:40:02Z</dcterms:created>
  <dcterms:modified xsi:type="dcterms:W3CDTF">2024-01-18T00:07:53Z</dcterms:modified>
</cp:coreProperties>
</file>

<file path=docProps/thumbnail.jpeg>
</file>